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3" r:id="rId4"/>
    <p:sldId id="259" r:id="rId5"/>
    <p:sldId id="260" r:id="rId6"/>
    <p:sldId id="263" r:id="rId7"/>
    <p:sldId id="274" r:id="rId8"/>
    <p:sldId id="280" r:id="rId9"/>
    <p:sldId id="264" r:id="rId10"/>
    <p:sldId id="295" r:id="rId11"/>
    <p:sldId id="265" r:id="rId12"/>
    <p:sldId id="275" r:id="rId13"/>
    <p:sldId id="276" r:id="rId14"/>
    <p:sldId id="277" r:id="rId15"/>
    <p:sldId id="278" r:id="rId16"/>
    <p:sldId id="292" r:id="rId17"/>
    <p:sldId id="287" r:id="rId18"/>
    <p:sldId id="293" r:id="rId19"/>
    <p:sldId id="288" r:id="rId20"/>
    <p:sldId id="289" r:id="rId21"/>
    <p:sldId id="290" r:id="rId22"/>
    <p:sldId id="297" r:id="rId23"/>
    <p:sldId id="266" r:id="rId24"/>
    <p:sldId id="286" r:id="rId25"/>
    <p:sldId id="291" r:id="rId26"/>
    <p:sldId id="296" r:id="rId27"/>
    <p:sldId id="268" r:id="rId28"/>
    <p:sldId id="294" r:id="rId29"/>
    <p:sldId id="26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46" autoAdjust="0"/>
    <p:restoredTop sz="94660"/>
  </p:normalViewPr>
  <p:slideViewPr>
    <p:cSldViewPr snapToGrid="0">
      <p:cViewPr varScale="1">
        <p:scale>
          <a:sx n="85" d="100"/>
          <a:sy n="85" d="100"/>
        </p:scale>
        <p:origin x="468" y="60"/>
      </p:cViewPr>
      <p:guideLst/>
    </p:cSldViewPr>
  </p:slideViewPr>
  <p:notesTextViewPr>
    <p:cViewPr>
      <p:scale>
        <a:sx n="3" d="2"/>
        <a:sy n="3" d="2"/>
      </p:scale>
      <p:origin x="0" y="0"/>
    </p:cViewPr>
  </p:notesTextViewPr>
  <p:sorterViewPr>
    <p:cViewPr varScale="1">
      <p:scale>
        <a:sx n="1" d="1"/>
        <a:sy n="1" d="1"/>
      </p:scale>
      <p:origin x="0" y="-522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BB956B-BFED-4F9F-B899-CBBDB691EC89}" type="datetimeFigureOut">
              <a:rPr lang="en-US" smtClean="0"/>
              <a:t>15-11-2016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D8B81-628A-458D-A7C5-396132F2BCD1}" type="slidenum">
              <a:rPr lang="en-US" smtClean="0"/>
              <a:t>‹#›</a:t>
            </a:fld>
            <a:endParaRPr lang="en-US"/>
          </a:p>
        </p:txBody>
      </p:sp>
    </p:spTree>
    <p:extLst>
      <p:ext uri="{BB962C8B-B14F-4D97-AF65-F5344CB8AC3E}">
        <p14:creationId xmlns:p14="http://schemas.microsoft.com/office/powerpoint/2010/main" val="1018238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BB956B-BFED-4F9F-B899-CBBDB691EC89}" type="datetimeFigureOut">
              <a:rPr lang="en-US" smtClean="0"/>
              <a:t>15-11-2016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D8B81-628A-458D-A7C5-396132F2BCD1}" type="slidenum">
              <a:rPr lang="en-US" smtClean="0"/>
              <a:t>‹#›</a:t>
            </a:fld>
            <a:endParaRPr lang="en-US"/>
          </a:p>
        </p:txBody>
      </p:sp>
    </p:spTree>
    <p:extLst>
      <p:ext uri="{BB962C8B-B14F-4D97-AF65-F5344CB8AC3E}">
        <p14:creationId xmlns:p14="http://schemas.microsoft.com/office/powerpoint/2010/main" val="335857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BB956B-BFED-4F9F-B899-CBBDB691EC89}" type="datetimeFigureOut">
              <a:rPr lang="en-US" smtClean="0"/>
              <a:t>15-11-2016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D8B81-628A-458D-A7C5-396132F2BCD1}" type="slidenum">
              <a:rPr lang="en-US" smtClean="0"/>
              <a:t>‹#›</a:t>
            </a:fld>
            <a:endParaRPr lang="en-US"/>
          </a:p>
        </p:txBody>
      </p:sp>
    </p:spTree>
    <p:extLst>
      <p:ext uri="{BB962C8B-B14F-4D97-AF65-F5344CB8AC3E}">
        <p14:creationId xmlns:p14="http://schemas.microsoft.com/office/powerpoint/2010/main" val="2950121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BB956B-BFED-4F9F-B899-CBBDB691EC89}" type="datetimeFigureOut">
              <a:rPr lang="en-US" smtClean="0"/>
              <a:t>15-11-2016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D8B81-628A-458D-A7C5-396132F2BCD1}" type="slidenum">
              <a:rPr lang="en-US" smtClean="0"/>
              <a:t>‹#›</a:t>
            </a:fld>
            <a:endParaRPr lang="en-US"/>
          </a:p>
        </p:txBody>
      </p:sp>
    </p:spTree>
    <p:extLst>
      <p:ext uri="{BB962C8B-B14F-4D97-AF65-F5344CB8AC3E}">
        <p14:creationId xmlns:p14="http://schemas.microsoft.com/office/powerpoint/2010/main" val="1665795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BB956B-BFED-4F9F-B899-CBBDB691EC89}" type="datetimeFigureOut">
              <a:rPr lang="en-US" smtClean="0"/>
              <a:t>15-11-2016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D8B81-628A-458D-A7C5-396132F2BCD1}" type="slidenum">
              <a:rPr lang="en-US" smtClean="0"/>
              <a:t>‹#›</a:t>
            </a:fld>
            <a:endParaRPr lang="en-US"/>
          </a:p>
        </p:txBody>
      </p:sp>
    </p:spTree>
    <p:extLst>
      <p:ext uri="{BB962C8B-B14F-4D97-AF65-F5344CB8AC3E}">
        <p14:creationId xmlns:p14="http://schemas.microsoft.com/office/powerpoint/2010/main" val="3156658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BB956B-BFED-4F9F-B899-CBBDB691EC89}" type="datetimeFigureOut">
              <a:rPr lang="en-US" smtClean="0"/>
              <a:t>15-11-2016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D8B81-628A-458D-A7C5-396132F2BCD1}" type="slidenum">
              <a:rPr lang="en-US" smtClean="0"/>
              <a:t>‹#›</a:t>
            </a:fld>
            <a:endParaRPr lang="en-US"/>
          </a:p>
        </p:txBody>
      </p:sp>
    </p:spTree>
    <p:extLst>
      <p:ext uri="{BB962C8B-B14F-4D97-AF65-F5344CB8AC3E}">
        <p14:creationId xmlns:p14="http://schemas.microsoft.com/office/powerpoint/2010/main" val="3129027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BB956B-BFED-4F9F-B899-CBBDB691EC89}" type="datetimeFigureOut">
              <a:rPr lang="en-US" smtClean="0"/>
              <a:t>15-11-2016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9D8B81-628A-458D-A7C5-396132F2BCD1}" type="slidenum">
              <a:rPr lang="en-US" smtClean="0"/>
              <a:t>‹#›</a:t>
            </a:fld>
            <a:endParaRPr lang="en-US"/>
          </a:p>
        </p:txBody>
      </p:sp>
    </p:spTree>
    <p:extLst>
      <p:ext uri="{BB962C8B-B14F-4D97-AF65-F5344CB8AC3E}">
        <p14:creationId xmlns:p14="http://schemas.microsoft.com/office/powerpoint/2010/main" val="62306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BB956B-BFED-4F9F-B899-CBBDB691EC89}" type="datetimeFigureOut">
              <a:rPr lang="en-US" smtClean="0"/>
              <a:t>15-11-2016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9D8B81-628A-458D-A7C5-396132F2BCD1}" type="slidenum">
              <a:rPr lang="en-US" smtClean="0"/>
              <a:t>‹#›</a:t>
            </a:fld>
            <a:endParaRPr lang="en-US"/>
          </a:p>
        </p:txBody>
      </p:sp>
    </p:spTree>
    <p:extLst>
      <p:ext uri="{BB962C8B-B14F-4D97-AF65-F5344CB8AC3E}">
        <p14:creationId xmlns:p14="http://schemas.microsoft.com/office/powerpoint/2010/main" val="281544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BB956B-BFED-4F9F-B899-CBBDB691EC89}" type="datetimeFigureOut">
              <a:rPr lang="en-US" smtClean="0"/>
              <a:t>15-11-2016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9D8B81-628A-458D-A7C5-396132F2BCD1}" type="slidenum">
              <a:rPr lang="en-US" smtClean="0"/>
              <a:t>‹#›</a:t>
            </a:fld>
            <a:endParaRPr lang="en-US"/>
          </a:p>
        </p:txBody>
      </p:sp>
    </p:spTree>
    <p:extLst>
      <p:ext uri="{BB962C8B-B14F-4D97-AF65-F5344CB8AC3E}">
        <p14:creationId xmlns:p14="http://schemas.microsoft.com/office/powerpoint/2010/main" val="736372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BB956B-BFED-4F9F-B899-CBBDB691EC89}" type="datetimeFigureOut">
              <a:rPr lang="en-US" smtClean="0"/>
              <a:t>15-11-2016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D8B81-628A-458D-A7C5-396132F2BCD1}" type="slidenum">
              <a:rPr lang="en-US" smtClean="0"/>
              <a:t>‹#›</a:t>
            </a:fld>
            <a:endParaRPr lang="en-US"/>
          </a:p>
        </p:txBody>
      </p:sp>
    </p:spTree>
    <p:extLst>
      <p:ext uri="{BB962C8B-B14F-4D97-AF65-F5344CB8AC3E}">
        <p14:creationId xmlns:p14="http://schemas.microsoft.com/office/powerpoint/2010/main" val="3486478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BB956B-BFED-4F9F-B899-CBBDB691EC89}" type="datetimeFigureOut">
              <a:rPr lang="en-US" smtClean="0"/>
              <a:t>15-11-2016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D8B81-628A-458D-A7C5-396132F2BCD1}" type="slidenum">
              <a:rPr lang="en-US" smtClean="0"/>
              <a:t>‹#›</a:t>
            </a:fld>
            <a:endParaRPr lang="en-US"/>
          </a:p>
        </p:txBody>
      </p:sp>
    </p:spTree>
    <p:extLst>
      <p:ext uri="{BB962C8B-B14F-4D97-AF65-F5344CB8AC3E}">
        <p14:creationId xmlns:p14="http://schemas.microsoft.com/office/powerpoint/2010/main" val="946365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BB956B-BFED-4F9F-B899-CBBDB691EC89}" type="datetimeFigureOut">
              <a:rPr lang="en-US" smtClean="0"/>
              <a:t>15-11-2016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D8B81-628A-458D-A7C5-396132F2BCD1}" type="slidenum">
              <a:rPr lang="en-US" smtClean="0"/>
              <a:t>‹#›</a:t>
            </a:fld>
            <a:endParaRPr lang="en-US"/>
          </a:p>
        </p:txBody>
      </p:sp>
    </p:spTree>
    <p:extLst>
      <p:ext uri="{BB962C8B-B14F-4D97-AF65-F5344CB8AC3E}">
        <p14:creationId xmlns:p14="http://schemas.microsoft.com/office/powerpoint/2010/main" val="1128377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35" y="1774632"/>
            <a:ext cx="12101565" cy="5209515"/>
          </a:xfrm>
          <a:prstGeom prst="rect">
            <a:avLst/>
          </a:prstGeom>
        </p:spPr>
      </p:pic>
      <p:sp>
        <p:nvSpPr>
          <p:cNvPr id="2" name="Horizontal Scroll 1"/>
          <p:cNvSpPr/>
          <p:nvPr/>
        </p:nvSpPr>
        <p:spPr>
          <a:xfrm>
            <a:off x="2270928" y="140677"/>
            <a:ext cx="6209880" cy="1477108"/>
          </a:xfrm>
          <a:prstGeom prst="horizontalScroll">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446587" y="371788"/>
            <a:ext cx="3768132" cy="1015663"/>
          </a:xfrm>
          <a:prstGeom prst="rect">
            <a:avLst/>
          </a:prstGeom>
          <a:solidFill>
            <a:schemeClr val="bg1"/>
          </a:solidFill>
        </p:spPr>
        <p:txBody>
          <a:bodyPr wrap="square" rtlCol="0">
            <a:spAutoFit/>
          </a:bodyPr>
          <a:lstStyle/>
          <a:p>
            <a:pPr algn="ctr"/>
            <a:r>
              <a:rPr lang="bn-IN" sz="6000" dirty="0" smtClean="0">
                <a:solidFill>
                  <a:srgbClr val="00B050"/>
                </a:solidFill>
                <a:latin typeface="NikoshBAN" panose="02000000000000000000" pitchFamily="2" charset="0"/>
                <a:cs typeface="NikoshBAN" panose="02000000000000000000" pitchFamily="2" charset="0"/>
              </a:rPr>
              <a:t>স্বাগতম</a:t>
            </a:r>
            <a:endParaRPr lang="en-US" sz="4400" dirty="0" smtClean="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3109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narVert">
          <a:fgClr>
            <a:schemeClr val="accent1"/>
          </a:fgClr>
          <a:bgClr>
            <a:schemeClr val="bg1"/>
          </a:bgClr>
        </a:pattFill>
        <a:effectLst/>
      </p:bgPr>
    </p:bg>
    <p:spTree>
      <p:nvGrpSpPr>
        <p:cNvPr id="1" name=""/>
        <p:cNvGrpSpPr/>
        <p:nvPr/>
      </p:nvGrpSpPr>
      <p:grpSpPr>
        <a:xfrm>
          <a:off x="0" y="0"/>
          <a:ext cx="0" cy="0"/>
          <a:chOff x="0" y="0"/>
          <a:chExt cx="0" cy="0"/>
        </a:xfrm>
      </p:grpSpPr>
      <p:sp>
        <p:nvSpPr>
          <p:cNvPr id="2" name="Flowchart: Delay 1"/>
          <p:cNvSpPr/>
          <p:nvPr/>
        </p:nvSpPr>
        <p:spPr>
          <a:xfrm>
            <a:off x="1581664" y="1075036"/>
            <a:ext cx="7858898" cy="4806779"/>
          </a:xfrm>
          <a:prstGeom prst="flowChartDela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8800" dirty="0">
                <a:solidFill>
                  <a:srgbClr val="FFFF00"/>
                </a:solidFill>
                <a:latin typeface="NikoshBAN" panose="02000000000000000000" pitchFamily="2" charset="0"/>
                <a:cs typeface="NikoshBAN" panose="02000000000000000000" pitchFamily="2" charset="0"/>
              </a:rPr>
              <a:t>উদ্ভিদ ও প্রাণীর বাসস্থান ও পার্থক্য।</a:t>
            </a:r>
            <a:endParaRPr lang="en-US" sz="88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42314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70">
          <a:fgClr>
            <a:schemeClr val="accent1"/>
          </a:fgClr>
          <a:bgClr>
            <a:schemeClr val="bg1"/>
          </a:bgClr>
        </a:pattFill>
        <a:effectLst/>
      </p:bgPr>
    </p:bg>
    <p:spTree>
      <p:nvGrpSpPr>
        <p:cNvPr id="1" name=""/>
        <p:cNvGrpSpPr/>
        <p:nvPr/>
      </p:nvGrpSpPr>
      <p:grpSpPr>
        <a:xfrm>
          <a:off x="0" y="0"/>
          <a:ext cx="0" cy="0"/>
          <a:chOff x="0" y="0"/>
          <a:chExt cx="0" cy="0"/>
        </a:xfrm>
      </p:grpSpPr>
      <p:sp>
        <p:nvSpPr>
          <p:cNvPr id="5" name="Rounded Rectangular Callout 4"/>
          <p:cNvSpPr/>
          <p:nvPr/>
        </p:nvSpPr>
        <p:spPr>
          <a:xfrm>
            <a:off x="2743199" y="1"/>
            <a:ext cx="6128952" cy="1952368"/>
          </a:xfrm>
          <a:prstGeom prst="wedgeRoundRect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9600" dirty="0" smtClean="0">
                <a:solidFill>
                  <a:srgbClr val="FFFF00"/>
                </a:solidFill>
                <a:latin typeface="NikoshBAN" panose="02000000000000000000" pitchFamily="2" charset="0"/>
                <a:cs typeface="NikoshBAN" panose="02000000000000000000" pitchFamily="2" charset="0"/>
              </a:rPr>
              <a:t>উ</a:t>
            </a:r>
            <a:r>
              <a:rPr lang="en-US" sz="9600" dirty="0" err="1" smtClean="0">
                <a:solidFill>
                  <a:srgbClr val="FFFF00"/>
                </a:solidFill>
                <a:latin typeface="NikoshBAN" panose="02000000000000000000" pitchFamily="2" charset="0"/>
                <a:cs typeface="NikoshBAN" panose="02000000000000000000" pitchFamily="2" charset="0"/>
              </a:rPr>
              <a:t>পস্থাপন</a:t>
            </a:r>
            <a:endParaRPr lang="en-US" dirty="0">
              <a:solidFill>
                <a:srgbClr val="FFFF00"/>
              </a:solidFill>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611" y="2236573"/>
            <a:ext cx="10095470" cy="4534930"/>
          </a:xfrm>
          <a:prstGeom prst="rect">
            <a:avLst/>
          </a:prstGeom>
        </p:spPr>
      </p:pic>
    </p:spTree>
    <p:extLst>
      <p:ext uri="{BB962C8B-B14F-4D97-AF65-F5344CB8AC3E}">
        <p14:creationId xmlns:p14="http://schemas.microsoft.com/office/powerpoint/2010/main" val="132336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85352"/>
            <a:ext cx="9066670" cy="6333283"/>
          </a:xfrm>
          <a:prstGeom prst="rect">
            <a:avLst/>
          </a:prstGeom>
        </p:spPr>
      </p:pic>
      <p:sp>
        <p:nvSpPr>
          <p:cNvPr id="3" name="Pentagon 2"/>
          <p:cNvSpPr/>
          <p:nvPr/>
        </p:nvSpPr>
        <p:spPr>
          <a:xfrm>
            <a:off x="9106930" y="160637"/>
            <a:ext cx="3085070" cy="6227805"/>
          </a:xfrm>
          <a:prstGeom prst="homePlat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7200" dirty="0" smtClean="0">
                <a:solidFill>
                  <a:srgbClr val="002060"/>
                </a:solidFill>
                <a:latin typeface="NikoshBAN" panose="02000000000000000000" pitchFamily="2" charset="0"/>
                <a:cs typeface="NikoshBAN" panose="02000000000000000000" pitchFamily="2" charset="0"/>
              </a:rPr>
              <a:t>মাছ কোথায় বাস করে?</a:t>
            </a:r>
            <a:endParaRPr lang="en-US"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10214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90">
          <a:fgClr>
            <a:srgbClr val="7030A0"/>
          </a:fgClr>
          <a:bgClr>
            <a:schemeClr val="bg1"/>
          </a:bgClr>
        </a:patt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7663962" cy="6858000"/>
          </a:xfrm>
          <a:prstGeom prst="rect">
            <a:avLst/>
          </a:prstGeom>
        </p:spPr>
      </p:pic>
      <p:sp>
        <p:nvSpPr>
          <p:cNvPr id="3" name="Rounded Rectangle 2"/>
          <p:cNvSpPr/>
          <p:nvPr/>
        </p:nvSpPr>
        <p:spPr>
          <a:xfrm>
            <a:off x="7858897" y="224832"/>
            <a:ext cx="3867665" cy="3286897"/>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dirty="0" smtClean="0">
                <a:latin typeface="NikoshBAN" panose="02000000000000000000" pitchFamily="2" charset="0"/>
                <a:cs typeface="NikoshBAN" panose="02000000000000000000" pitchFamily="2" charset="0"/>
              </a:rPr>
              <a:t>ছিত্রে কী দেখতে পাচ্ছ?</a:t>
            </a:r>
            <a:endParaRPr lang="en-US" sz="5400" dirty="0">
              <a:latin typeface="NikoshBAN" panose="02000000000000000000" pitchFamily="2" charset="0"/>
              <a:cs typeface="NikoshBAN" panose="02000000000000000000" pitchFamily="2" charset="0"/>
            </a:endParaRPr>
          </a:p>
        </p:txBody>
      </p:sp>
      <p:sp>
        <p:nvSpPr>
          <p:cNvPr id="4" name="Flowchart: Alternate Process 3"/>
          <p:cNvSpPr/>
          <p:nvPr/>
        </p:nvSpPr>
        <p:spPr>
          <a:xfrm>
            <a:off x="7858897" y="3645243"/>
            <a:ext cx="4077730" cy="2965622"/>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rgbClr val="7030A0"/>
                </a:solidFill>
                <a:latin typeface="NikoshBAN" panose="02000000000000000000" pitchFamily="2" charset="0"/>
                <a:cs typeface="NikoshBAN" panose="02000000000000000000" pitchFamily="2" charset="0"/>
              </a:rPr>
              <a:t>উদ্ভিদ নিজেই, নিজের খাদ্য তৈরি করছে ।</a:t>
            </a:r>
          </a:p>
          <a:p>
            <a:pPr algn="ctr"/>
            <a:r>
              <a:rPr lang="bn-IN" sz="3600" dirty="0" smtClean="0">
                <a:solidFill>
                  <a:srgbClr val="7030A0"/>
                </a:solidFill>
                <a:latin typeface="NikoshBAN" panose="02000000000000000000" pitchFamily="2" charset="0"/>
                <a:cs typeface="NikoshBAN" panose="02000000000000000000" pitchFamily="2" charset="0"/>
              </a:rPr>
              <a:t>প্রাণী খাদ্যের জন্য উদ্ভিদের উপর নির্ভরশীল?</a:t>
            </a:r>
            <a:endParaRPr lang="en-US" sz="3600"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54155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80">
                                          <p:stCondLst>
                                            <p:cond delay="0"/>
                                          </p:stCondLst>
                                        </p:cTn>
                                        <p:tgtEl>
                                          <p:spTgt spid="3"/>
                                        </p:tgtEl>
                                      </p:cBhvr>
                                    </p:animEffect>
                                    <p:anim calcmode="lin" valueType="num">
                                      <p:cBhvr>
                                        <p:cTn id="1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gtEl>
                                      </p:cBhvr>
                                      <p:to x="100000" y="60000"/>
                                    </p:animScale>
                                    <p:animScale>
                                      <p:cBhvr>
                                        <p:cTn id="21" dur="166" decel="50000">
                                          <p:stCondLst>
                                            <p:cond delay="676"/>
                                          </p:stCondLst>
                                        </p:cTn>
                                        <p:tgtEl>
                                          <p:spTgt spid="3"/>
                                        </p:tgtEl>
                                      </p:cBhvr>
                                      <p:to x="100000" y="100000"/>
                                    </p:animScale>
                                    <p:animScale>
                                      <p:cBhvr>
                                        <p:cTn id="22" dur="26">
                                          <p:stCondLst>
                                            <p:cond delay="1312"/>
                                          </p:stCondLst>
                                        </p:cTn>
                                        <p:tgtEl>
                                          <p:spTgt spid="3"/>
                                        </p:tgtEl>
                                      </p:cBhvr>
                                      <p:to x="100000" y="80000"/>
                                    </p:animScale>
                                    <p:animScale>
                                      <p:cBhvr>
                                        <p:cTn id="23" dur="166" decel="50000">
                                          <p:stCondLst>
                                            <p:cond delay="1338"/>
                                          </p:stCondLst>
                                        </p:cTn>
                                        <p:tgtEl>
                                          <p:spTgt spid="3"/>
                                        </p:tgtEl>
                                      </p:cBhvr>
                                      <p:to x="100000" y="100000"/>
                                    </p:animScale>
                                    <p:animScale>
                                      <p:cBhvr>
                                        <p:cTn id="24" dur="26">
                                          <p:stCondLst>
                                            <p:cond delay="1642"/>
                                          </p:stCondLst>
                                        </p:cTn>
                                        <p:tgtEl>
                                          <p:spTgt spid="3"/>
                                        </p:tgtEl>
                                      </p:cBhvr>
                                      <p:to x="100000" y="90000"/>
                                    </p:animScale>
                                    <p:animScale>
                                      <p:cBhvr>
                                        <p:cTn id="25" dur="166" decel="50000">
                                          <p:stCondLst>
                                            <p:cond delay="1668"/>
                                          </p:stCondLst>
                                        </p:cTn>
                                        <p:tgtEl>
                                          <p:spTgt spid="3"/>
                                        </p:tgtEl>
                                      </p:cBhvr>
                                      <p:to x="100000" y="100000"/>
                                    </p:animScale>
                                    <p:animScale>
                                      <p:cBhvr>
                                        <p:cTn id="26" dur="26">
                                          <p:stCondLst>
                                            <p:cond delay="1808"/>
                                          </p:stCondLst>
                                        </p:cTn>
                                        <p:tgtEl>
                                          <p:spTgt spid="3"/>
                                        </p:tgtEl>
                                      </p:cBhvr>
                                      <p:to x="100000" y="95000"/>
                                    </p:animScale>
                                    <p:animScale>
                                      <p:cBhvr>
                                        <p:cTn id="27" dur="166" decel="50000">
                                          <p:stCondLst>
                                            <p:cond delay="1834"/>
                                          </p:stCondLst>
                                        </p:cTn>
                                        <p:tgtEl>
                                          <p:spTgt spid="3"/>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500" fill="hold"/>
                                        <p:tgtEl>
                                          <p:spTgt spid="4"/>
                                        </p:tgtEl>
                                        <p:attrNameLst>
                                          <p:attrName>ppt_w</p:attrName>
                                        </p:attrNameLst>
                                      </p:cBhvr>
                                      <p:tavLst>
                                        <p:tav tm="0">
                                          <p:val>
                                            <p:fltVal val="0"/>
                                          </p:val>
                                        </p:tav>
                                        <p:tav tm="100000">
                                          <p:val>
                                            <p:strVal val="#ppt_w"/>
                                          </p:val>
                                        </p:tav>
                                      </p:tavLst>
                                    </p:anim>
                                    <p:anim calcmode="lin" valueType="num">
                                      <p:cBhvr>
                                        <p:cTn id="33" dur="500" fill="hold"/>
                                        <p:tgtEl>
                                          <p:spTgt spid="4"/>
                                        </p:tgtEl>
                                        <p:attrNameLst>
                                          <p:attrName>ppt_h</p:attrName>
                                        </p:attrNameLst>
                                      </p:cBhvr>
                                      <p:tavLst>
                                        <p:tav tm="0">
                                          <p:val>
                                            <p:fltVal val="0"/>
                                          </p:val>
                                        </p:tav>
                                        <p:tav tm="100000">
                                          <p:val>
                                            <p:strVal val="#ppt_h"/>
                                          </p:val>
                                        </p:tav>
                                      </p:tavLst>
                                    </p:anim>
                                    <p:animEffect transition="in" filter="fade">
                                      <p:cBhvr>
                                        <p:cTn id="3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6878" y="507773"/>
            <a:ext cx="12821282" cy="4717369"/>
          </a:xfrm>
          <a:prstGeom prst="rect">
            <a:avLst/>
          </a:prstGeom>
        </p:spPr>
      </p:pic>
      <p:sp>
        <p:nvSpPr>
          <p:cNvPr id="3" name="TextBox 2"/>
          <p:cNvSpPr txBox="1"/>
          <p:nvPr/>
        </p:nvSpPr>
        <p:spPr>
          <a:xfrm>
            <a:off x="819397" y="5581403"/>
            <a:ext cx="2933206" cy="1107996"/>
          </a:xfrm>
          <a:prstGeom prst="rect">
            <a:avLst/>
          </a:prstGeom>
          <a:solidFill>
            <a:schemeClr val="bg1"/>
          </a:solidFill>
        </p:spPr>
        <p:txBody>
          <a:bodyPr wrap="square" rtlCol="0">
            <a:spAutoFit/>
          </a:bodyPr>
          <a:lstStyle/>
          <a:p>
            <a:r>
              <a:rPr lang="bn-IN" sz="6600" dirty="0" smtClean="0">
                <a:solidFill>
                  <a:srgbClr val="00B0F0"/>
                </a:solidFill>
              </a:rPr>
              <a:t>   </a:t>
            </a:r>
            <a:r>
              <a:rPr lang="en-US" sz="6600" dirty="0" err="1" smtClean="0">
                <a:solidFill>
                  <a:srgbClr val="00B0F0"/>
                </a:solidFill>
              </a:rPr>
              <a:t>উদ্ভিদ</a:t>
            </a:r>
            <a:endParaRPr lang="en-US" sz="3600" dirty="0" smtClean="0">
              <a:solidFill>
                <a:srgbClr val="00B0F0"/>
              </a:solidFill>
            </a:endParaRPr>
          </a:p>
        </p:txBody>
      </p:sp>
      <p:sp>
        <p:nvSpPr>
          <p:cNvPr id="5" name="TextBox 4"/>
          <p:cNvSpPr txBox="1"/>
          <p:nvPr/>
        </p:nvSpPr>
        <p:spPr>
          <a:xfrm>
            <a:off x="7223085" y="5794196"/>
            <a:ext cx="3480955" cy="923330"/>
          </a:xfrm>
          <a:prstGeom prst="rect">
            <a:avLst/>
          </a:prstGeom>
          <a:solidFill>
            <a:schemeClr val="bg1"/>
          </a:solidFill>
        </p:spPr>
        <p:txBody>
          <a:bodyPr wrap="square" rtlCol="0">
            <a:spAutoFit/>
          </a:bodyPr>
          <a:lstStyle/>
          <a:p>
            <a:pPr algn="ctr"/>
            <a:r>
              <a:rPr lang="bn-IN" sz="5400" dirty="0" smtClean="0">
                <a:solidFill>
                  <a:srgbClr val="00B0F0"/>
                </a:solidFill>
                <a:latin typeface="NikoshBAN" panose="02000000000000000000" pitchFamily="2" charset="0"/>
                <a:cs typeface="NikoshBAN" panose="02000000000000000000" pitchFamily="2" charset="0"/>
              </a:rPr>
              <a:t>প্রাণী</a:t>
            </a:r>
            <a:endParaRPr lang="en-US" sz="5400" dirty="0" smtClean="0">
              <a:solidFill>
                <a:srgbClr val="00B0F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96283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8568" y="127590"/>
            <a:ext cx="10452095" cy="6888428"/>
          </a:xfrm>
          <a:prstGeom prst="rect">
            <a:avLst/>
          </a:prstGeom>
        </p:spPr>
      </p:pic>
    </p:spTree>
    <p:extLst>
      <p:ext uri="{BB962C8B-B14F-4D97-AF65-F5344CB8AC3E}">
        <p14:creationId xmlns:p14="http://schemas.microsoft.com/office/powerpoint/2010/main" val="229332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pct75">
          <a:fgClr>
            <a:schemeClr val="accent1"/>
          </a:fgClr>
          <a:bgClr>
            <a:schemeClr val="bg1"/>
          </a:bgClr>
        </a:pattFill>
        <a:effectLst/>
      </p:bgPr>
    </p:bg>
    <p:spTree>
      <p:nvGrpSpPr>
        <p:cNvPr id="1" name=""/>
        <p:cNvGrpSpPr/>
        <p:nvPr/>
      </p:nvGrpSpPr>
      <p:grpSpPr>
        <a:xfrm>
          <a:off x="0" y="0"/>
          <a:ext cx="0" cy="0"/>
          <a:chOff x="0" y="0"/>
          <a:chExt cx="0" cy="0"/>
        </a:xfrm>
      </p:grpSpPr>
      <p:sp>
        <p:nvSpPr>
          <p:cNvPr id="3" name="Rounded Rectangle 2"/>
          <p:cNvSpPr/>
          <p:nvPr/>
        </p:nvSpPr>
        <p:spPr>
          <a:xfrm>
            <a:off x="3002693" y="889686"/>
            <a:ext cx="5474043" cy="355874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600" dirty="0">
                <a:solidFill>
                  <a:srgbClr val="7030A0"/>
                </a:solidFill>
                <a:latin typeface="NikoshBAN" panose="02000000000000000000" pitchFamily="2" charset="0"/>
                <a:cs typeface="NikoshBAN" panose="02000000000000000000" pitchFamily="2" charset="0"/>
              </a:rPr>
              <a:t>উদ্ভিদ ও প্রাণীর বাসস্থানঃ</a:t>
            </a:r>
            <a:endParaRPr lang="en-US" sz="2800"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5122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56044324"/>
              </p:ext>
            </p:extLst>
          </p:nvPr>
        </p:nvGraphicFramePr>
        <p:xfrm>
          <a:off x="0" y="0"/>
          <a:ext cx="11828208" cy="6935675"/>
        </p:xfrm>
        <a:graphic>
          <a:graphicData uri="http://schemas.openxmlformats.org/drawingml/2006/table">
            <a:tbl>
              <a:tblPr firstRow="1" bandRow="1">
                <a:tableStyleId>{5C22544A-7EE6-4342-B048-85BDC9FD1C3A}</a:tableStyleId>
              </a:tblPr>
              <a:tblGrid>
                <a:gridCol w="3942736"/>
                <a:gridCol w="3942736"/>
                <a:gridCol w="3942736"/>
              </a:tblGrid>
              <a:tr h="678426">
                <a:tc>
                  <a:txBody>
                    <a:bodyPr/>
                    <a:lstStyle/>
                    <a:p>
                      <a:pPr algn="ctr"/>
                      <a:r>
                        <a:rPr lang="en-US" sz="4800" dirty="0" err="1" smtClean="0">
                          <a:latin typeface="NikoshBAN" panose="02000000000000000000" pitchFamily="2" charset="0"/>
                          <a:cs typeface="NikoshBAN" panose="02000000000000000000" pitchFamily="2" charset="0"/>
                        </a:rPr>
                        <a:t>বাসস্থান</a:t>
                      </a:r>
                      <a:endParaRPr lang="en-US" sz="4800" dirty="0">
                        <a:latin typeface="NikoshBAN" panose="02000000000000000000" pitchFamily="2" charset="0"/>
                        <a:cs typeface="NikoshBAN" panose="02000000000000000000" pitchFamily="2" charset="0"/>
                      </a:endParaRPr>
                    </a:p>
                  </a:txBody>
                  <a:tcPr>
                    <a:solidFill>
                      <a:srgbClr val="00B050"/>
                    </a:solidFill>
                  </a:tcPr>
                </a:tc>
                <a:tc>
                  <a:txBody>
                    <a:bodyPr/>
                    <a:lstStyle/>
                    <a:p>
                      <a:pPr algn="ctr"/>
                      <a:r>
                        <a:rPr lang="en-US" baseline="0" dirty="0" smtClean="0">
                          <a:latin typeface="NikoshBAN" panose="02000000000000000000" pitchFamily="2" charset="0"/>
                          <a:cs typeface="NikoshBAN" panose="02000000000000000000" pitchFamily="2" charset="0"/>
                        </a:rPr>
                        <a:t> </a:t>
                      </a:r>
                      <a:r>
                        <a:rPr lang="en-US" sz="5400" baseline="0" dirty="0" err="1" smtClean="0">
                          <a:latin typeface="NikoshBAN" panose="02000000000000000000" pitchFamily="2" charset="0"/>
                          <a:cs typeface="NikoshBAN" panose="02000000000000000000" pitchFamily="2" charset="0"/>
                        </a:rPr>
                        <a:t>উদ্ভিদ</a:t>
                      </a:r>
                      <a:endParaRPr lang="en-US" sz="5400" dirty="0">
                        <a:latin typeface="NikoshBAN" panose="02000000000000000000" pitchFamily="2" charset="0"/>
                        <a:cs typeface="NikoshBAN" panose="02000000000000000000" pitchFamily="2" charset="0"/>
                      </a:endParaRPr>
                    </a:p>
                  </a:txBody>
                  <a:tcPr>
                    <a:solidFill>
                      <a:srgbClr val="00B050"/>
                    </a:solidFill>
                  </a:tcPr>
                </a:tc>
                <a:tc>
                  <a:txBody>
                    <a:bodyPr/>
                    <a:lstStyle/>
                    <a:p>
                      <a:pPr algn="ct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প্রাণী</a:t>
                      </a:r>
                      <a:endParaRPr lang="en-US" sz="5400" dirty="0">
                        <a:latin typeface="NikoshBAN" panose="02000000000000000000" pitchFamily="2" charset="0"/>
                        <a:cs typeface="NikoshBAN" panose="02000000000000000000" pitchFamily="2" charset="0"/>
                      </a:endParaRPr>
                    </a:p>
                  </a:txBody>
                  <a:tcPr>
                    <a:solidFill>
                      <a:srgbClr val="00B050"/>
                    </a:solidFill>
                  </a:tcPr>
                </a:tc>
              </a:tr>
              <a:tr h="1632155">
                <a:tc>
                  <a:txBody>
                    <a:bodyPr/>
                    <a:lstStyle/>
                    <a:p>
                      <a:r>
                        <a:rPr lang="en-US" sz="6000" dirty="0" err="1" smtClean="0">
                          <a:latin typeface="NikoshBAN" panose="02000000000000000000" pitchFamily="2" charset="0"/>
                          <a:cs typeface="NikoshBAN" panose="02000000000000000000" pitchFamily="2" charset="0"/>
                        </a:rPr>
                        <a:t>বন</a:t>
                      </a:r>
                      <a:r>
                        <a:rPr lang="en-US" sz="6000" baseline="0" dirty="0" err="1" smtClean="0">
                          <a:latin typeface="NikoshBAN" panose="02000000000000000000" pitchFamily="2" charset="0"/>
                          <a:cs typeface="NikoshBAN" panose="02000000000000000000" pitchFamily="2" charset="0"/>
                        </a:rPr>
                        <a:t>জ</a:t>
                      </a:r>
                      <a:r>
                        <a:rPr lang="en-US" sz="6000" baseline="0" dirty="0" smtClean="0">
                          <a:latin typeface="NikoshBAN" panose="02000000000000000000" pitchFamily="2" charset="0"/>
                          <a:cs typeface="NikoshBAN" panose="02000000000000000000" pitchFamily="2" charset="0"/>
                        </a:rPr>
                        <a:t> </a:t>
                      </a:r>
                      <a:r>
                        <a:rPr lang="en-US" sz="6000" baseline="0" dirty="0" err="1" smtClean="0">
                          <a:latin typeface="NikoshBAN" panose="02000000000000000000" pitchFamily="2" charset="0"/>
                          <a:cs typeface="NikoshBAN" panose="02000000000000000000" pitchFamily="2" charset="0"/>
                        </a:rPr>
                        <a:t>পরিবেশে</a:t>
                      </a:r>
                      <a:endParaRPr lang="en-US" sz="6000" dirty="0">
                        <a:latin typeface="NikoshBAN" panose="02000000000000000000" pitchFamily="2" charset="0"/>
                        <a:cs typeface="NikoshBAN" panose="02000000000000000000" pitchFamily="2" charset="0"/>
                      </a:endParaRPr>
                    </a:p>
                  </a:txBody>
                  <a:tcPr>
                    <a:solidFill>
                      <a:srgbClr val="7030A0"/>
                    </a:solidFill>
                  </a:tcPr>
                </a:tc>
                <a:tc>
                  <a:txBody>
                    <a:bodyPr/>
                    <a:lstStyle/>
                    <a:p>
                      <a:r>
                        <a:rPr lang="en-US" sz="4800" dirty="0" err="1" smtClean="0">
                          <a:latin typeface="NikoshBAN" panose="02000000000000000000" pitchFamily="2" charset="0"/>
                          <a:cs typeface="NikoshBAN" panose="02000000000000000000" pitchFamily="2" charset="0"/>
                        </a:rPr>
                        <a:t>সুন্দরী</a:t>
                      </a:r>
                      <a:r>
                        <a:rPr lang="en-US" sz="4800" dirty="0" smtClean="0">
                          <a:latin typeface="NikoshBAN" panose="02000000000000000000" pitchFamily="2" charset="0"/>
                          <a:cs typeface="NikoshBAN" panose="02000000000000000000" pitchFamily="2" charset="0"/>
                        </a:rPr>
                        <a:t>,</a:t>
                      </a:r>
                      <a:r>
                        <a:rPr lang="en-US" sz="4800" baseline="0" dirty="0" smtClean="0">
                          <a:latin typeface="NikoshBAN" panose="02000000000000000000" pitchFamily="2" charset="0"/>
                          <a:cs typeface="NikoshBAN" panose="02000000000000000000" pitchFamily="2" charset="0"/>
                        </a:rPr>
                        <a:t> </a:t>
                      </a:r>
                      <a:r>
                        <a:rPr lang="en-US" sz="4800" baseline="0" dirty="0" err="1" smtClean="0">
                          <a:latin typeface="NikoshBAN" panose="02000000000000000000" pitchFamily="2" charset="0"/>
                          <a:cs typeface="NikoshBAN" panose="02000000000000000000" pitchFamily="2" charset="0"/>
                        </a:rPr>
                        <a:t>মেহগনি</a:t>
                      </a:r>
                      <a:r>
                        <a:rPr lang="en-US" sz="4800" baseline="0" dirty="0" smtClean="0">
                          <a:latin typeface="NikoshBAN" panose="02000000000000000000" pitchFamily="2" charset="0"/>
                          <a:cs typeface="NikoshBAN" panose="02000000000000000000" pitchFamily="2" charset="0"/>
                        </a:rPr>
                        <a:t>, </a:t>
                      </a:r>
                      <a:r>
                        <a:rPr lang="en-US" sz="4800" baseline="0" dirty="0" err="1" smtClean="0">
                          <a:latin typeface="NikoshBAN" panose="02000000000000000000" pitchFamily="2" charset="0"/>
                          <a:cs typeface="NikoshBAN" panose="02000000000000000000" pitchFamily="2" charset="0"/>
                        </a:rPr>
                        <a:t>গজারি</a:t>
                      </a:r>
                      <a:r>
                        <a:rPr lang="en-US" sz="4800" baseline="0" dirty="0" smtClean="0">
                          <a:latin typeface="NikoshBAN" panose="02000000000000000000" pitchFamily="2" charset="0"/>
                          <a:cs typeface="NikoshBAN" panose="02000000000000000000" pitchFamily="2" charset="0"/>
                        </a:rPr>
                        <a:t> </a:t>
                      </a:r>
                      <a:r>
                        <a:rPr lang="en-US" sz="4800" baseline="0" dirty="0" err="1" smtClean="0">
                          <a:latin typeface="NikoshBAN" panose="02000000000000000000" pitchFamily="2" charset="0"/>
                          <a:cs typeface="NikoshBAN" panose="02000000000000000000" pitchFamily="2" charset="0"/>
                        </a:rPr>
                        <a:t>ইত্যাদি</a:t>
                      </a:r>
                      <a:r>
                        <a:rPr lang="en-US" sz="4800" baseline="0" dirty="0" smtClean="0">
                          <a:latin typeface="NikoshBAN" panose="02000000000000000000" pitchFamily="2" charset="0"/>
                          <a:cs typeface="NikoshBAN" panose="02000000000000000000" pitchFamily="2" charset="0"/>
                        </a:rPr>
                        <a:t>।</a:t>
                      </a:r>
                      <a:endParaRPr lang="en-US" sz="4800" dirty="0">
                        <a:latin typeface="NikoshBAN" panose="02000000000000000000" pitchFamily="2" charset="0"/>
                        <a:cs typeface="NikoshBAN" panose="02000000000000000000" pitchFamily="2" charset="0"/>
                      </a:endParaRPr>
                    </a:p>
                  </a:txBody>
                  <a:tcPr>
                    <a:solidFill>
                      <a:srgbClr val="7030A0"/>
                    </a:solidFill>
                  </a:tcPr>
                </a:tc>
                <a:tc>
                  <a:txBody>
                    <a:bodyPr/>
                    <a:lstStyle/>
                    <a:p>
                      <a:r>
                        <a:rPr lang="en-US" sz="4800" dirty="0" err="1" smtClean="0">
                          <a:latin typeface="NikoshBAN" panose="02000000000000000000" pitchFamily="2" charset="0"/>
                          <a:cs typeface="NikoshBAN" panose="02000000000000000000" pitchFamily="2" charset="0"/>
                        </a:rPr>
                        <a:t>রয়েল</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বে</a:t>
                      </a:r>
                      <a:r>
                        <a:rPr lang="bn-IN" sz="4800" dirty="0" smtClean="0">
                          <a:latin typeface="NikoshBAN" panose="02000000000000000000" pitchFamily="2" charset="0"/>
                          <a:cs typeface="NikoshBAN" panose="02000000000000000000" pitchFamily="2" charset="0"/>
                        </a:rPr>
                        <a:t>ঙ্গল</a:t>
                      </a:r>
                      <a:r>
                        <a:rPr lang="bn-IN" sz="4800" baseline="0" dirty="0" smtClean="0">
                          <a:latin typeface="NikoshBAN" panose="02000000000000000000" pitchFamily="2" charset="0"/>
                          <a:cs typeface="NikoshBAN" panose="02000000000000000000" pitchFamily="2" charset="0"/>
                        </a:rPr>
                        <a:t> টাইগার, হরিণ, বানর ইত্যাদি।</a:t>
                      </a:r>
                      <a:endParaRPr lang="en-US" sz="4800" dirty="0">
                        <a:latin typeface="NikoshBAN" panose="02000000000000000000" pitchFamily="2" charset="0"/>
                        <a:cs typeface="NikoshBAN" panose="02000000000000000000" pitchFamily="2" charset="0"/>
                      </a:endParaRPr>
                    </a:p>
                  </a:txBody>
                  <a:tcPr>
                    <a:solidFill>
                      <a:srgbClr val="7030A0"/>
                    </a:solidFill>
                  </a:tcPr>
                </a:tc>
              </a:tr>
              <a:tr h="1632155">
                <a:tc>
                  <a:txBody>
                    <a:bodyPr/>
                    <a:lstStyle/>
                    <a:p>
                      <a:r>
                        <a:rPr lang="en-US" sz="6000" dirty="0" err="1" smtClean="0">
                          <a:latin typeface="NikoshBAN" panose="02000000000000000000" pitchFamily="2" charset="0"/>
                          <a:cs typeface="NikoshBAN" panose="02000000000000000000" pitchFamily="2" charset="0"/>
                        </a:rPr>
                        <a:t>জলজ</a:t>
                      </a:r>
                      <a:r>
                        <a:rPr lang="en-US" sz="6000" dirty="0" smtClean="0">
                          <a:latin typeface="NikoshBAN" panose="02000000000000000000" pitchFamily="2" charset="0"/>
                          <a:cs typeface="NikoshBAN" panose="02000000000000000000" pitchFamily="2" charset="0"/>
                        </a:rPr>
                        <a:t> </a:t>
                      </a:r>
                      <a:r>
                        <a:rPr lang="en-US" sz="6000" dirty="0" err="1" smtClean="0">
                          <a:latin typeface="NikoshBAN" panose="02000000000000000000" pitchFamily="2" charset="0"/>
                          <a:cs typeface="NikoshBAN" panose="02000000000000000000" pitchFamily="2" charset="0"/>
                        </a:rPr>
                        <a:t>পরিবেশে</a:t>
                      </a:r>
                      <a:endParaRPr lang="en-US" sz="6000" dirty="0">
                        <a:latin typeface="NikoshBAN" panose="02000000000000000000" pitchFamily="2" charset="0"/>
                        <a:cs typeface="NikoshBAN" panose="02000000000000000000" pitchFamily="2" charset="0"/>
                      </a:endParaRPr>
                    </a:p>
                  </a:txBody>
                  <a:tcPr>
                    <a:solidFill>
                      <a:srgbClr val="00B0F0"/>
                    </a:solidFill>
                  </a:tcPr>
                </a:tc>
                <a:tc>
                  <a:txBody>
                    <a:bodyPr/>
                    <a:lstStyle/>
                    <a:p>
                      <a:r>
                        <a:rPr lang="bn-IN" sz="4800" dirty="0" smtClean="0">
                          <a:latin typeface="NikoshBAN" panose="02000000000000000000" pitchFamily="2" charset="0"/>
                          <a:cs typeface="NikoshBAN" panose="02000000000000000000" pitchFamily="2" charset="0"/>
                        </a:rPr>
                        <a:t>শাপলা</a:t>
                      </a:r>
                      <a:r>
                        <a:rPr lang="bn-IN" sz="4800" baseline="0" dirty="0" smtClean="0">
                          <a:latin typeface="NikoshBAN" panose="02000000000000000000" pitchFamily="2" charset="0"/>
                          <a:cs typeface="NikoshBAN" panose="02000000000000000000" pitchFamily="2" charset="0"/>
                        </a:rPr>
                        <a:t>, কচুরিপানা, শেওলা ইত্যাদি।</a:t>
                      </a:r>
                      <a:endParaRPr lang="en-US" sz="4800" dirty="0">
                        <a:latin typeface="NikoshBAN" panose="02000000000000000000" pitchFamily="2" charset="0"/>
                        <a:cs typeface="NikoshBAN" panose="02000000000000000000" pitchFamily="2" charset="0"/>
                      </a:endParaRPr>
                    </a:p>
                  </a:txBody>
                  <a:tcPr>
                    <a:solidFill>
                      <a:srgbClr val="00B0F0"/>
                    </a:solidFill>
                  </a:tcPr>
                </a:tc>
                <a:tc>
                  <a:txBody>
                    <a:bodyPr/>
                    <a:lstStyle/>
                    <a:p>
                      <a:r>
                        <a:rPr lang="bn-IN" sz="4800" dirty="0" smtClean="0">
                          <a:latin typeface="NikoshBAN" panose="02000000000000000000" pitchFamily="2" charset="0"/>
                          <a:cs typeface="NikoshBAN" panose="02000000000000000000" pitchFamily="2" charset="0"/>
                        </a:rPr>
                        <a:t>ঝিনুক,</a:t>
                      </a:r>
                      <a:r>
                        <a:rPr lang="bn-IN" sz="4800" baseline="0" dirty="0" smtClean="0">
                          <a:latin typeface="NikoshBAN" panose="02000000000000000000" pitchFamily="2" charset="0"/>
                          <a:cs typeface="NikoshBAN" panose="02000000000000000000" pitchFamily="2" charset="0"/>
                        </a:rPr>
                        <a:t> চিংড়ি, মাছ, কুমির ইত্যাদি।</a:t>
                      </a:r>
                      <a:endParaRPr lang="en-US" sz="4800" dirty="0">
                        <a:latin typeface="NikoshBAN" panose="02000000000000000000" pitchFamily="2" charset="0"/>
                        <a:cs typeface="NikoshBAN" panose="02000000000000000000" pitchFamily="2" charset="0"/>
                      </a:endParaRPr>
                    </a:p>
                  </a:txBody>
                  <a:tcPr>
                    <a:solidFill>
                      <a:srgbClr val="00B0F0"/>
                    </a:solidFill>
                  </a:tcPr>
                </a:tc>
              </a:tr>
              <a:tr h="1632155">
                <a:tc>
                  <a:txBody>
                    <a:bodyPr/>
                    <a:lstStyle/>
                    <a:p>
                      <a:r>
                        <a:rPr lang="en-US" sz="6600" dirty="0" err="1" smtClean="0">
                          <a:latin typeface="NikoshBAN" panose="02000000000000000000" pitchFamily="2" charset="0"/>
                          <a:cs typeface="NikoshBAN" panose="02000000000000000000" pitchFamily="2" charset="0"/>
                        </a:rPr>
                        <a:t>স্থলজ</a:t>
                      </a:r>
                      <a:r>
                        <a:rPr lang="en-US" sz="6600" baseline="0" dirty="0" smtClean="0">
                          <a:latin typeface="NikoshBAN" panose="02000000000000000000" pitchFamily="2" charset="0"/>
                          <a:cs typeface="NikoshBAN" panose="02000000000000000000" pitchFamily="2" charset="0"/>
                        </a:rPr>
                        <a:t> </a:t>
                      </a:r>
                      <a:r>
                        <a:rPr lang="en-US" sz="6600" baseline="0" dirty="0" err="1" smtClean="0">
                          <a:latin typeface="NikoshBAN" panose="02000000000000000000" pitchFamily="2" charset="0"/>
                          <a:cs typeface="NikoshBAN" panose="02000000000000000000" pitchFamily="2" charset="0"/>
                        </a:rPr>
                        <a:t>পরিবেশে</a:t>
                      </a:r>
                      <a:endParaRPr lang="en-US" sz="6600" dirty="0">
                        <a:latin typeface="NikoshBAN" panose="02000000000000000000" pitchFamily="2" charset="0"/>
                        <a:cs typeface="NikoshBAN" panose="02000000000000000000" pitchFamily="2" charset="0"/>
                      </a:endParaRPr>
                    </a:p>
                  </a:txBody>
                  <a:tcPr>
                    <a:solidFill>
                      <a:srgbClr val="00B050"/>
                    </a:solidFill>
                  </a:tcPr>
                </a:tc>
                <a:tc>
                  <a:txBody>
                    <a:bodyPr/>
                    <a:lstStyle/>
                    <a:p>
                      <a:r>
                        <a:rPr lang="bn-IN" sz="6000" dirty="0" smtClean="0">
                          <a:latin typeface="NikoshBAN" panose="02000000000000000000" pitchFamily="2" charset="0"/>
                          <a:cs typeface="NikoshBAN" panose="02000000000000000000" pitchFamily="2" charset="0"/>
                        </a:rPr>
                        <a:t>বিভিন্ন</a:t>
                      </a:r>
                      <a:r>
                        <a:rPr lang="bn-IN" sz="6000" baseline="0" dirty="0" smtClean="0">
                          <a:latin typeface="NikoshBAN" panose="02000000000000000000" pitchFamily="2" charset="0"/>
                          <a:cs typeface="NikoshBAN" panose="02000000000000000000" pitchFamily="2" charset="0"/>
                        </a:rPr>
                        <a:t> ধরনের উদ্ভিদ। </a:t>
                      </a:r>
                      <a:endParaRPr lang="en-US" sz="6000" dirty="0">
                        <a:latin typeface="NikoshBAN" panose="02000000000000000000" pitchFamily="2" charset="0"/>
                        <a:cs typeface="NikoshBAN" panose="02000000000000000000" pitchFamily="2" charset="0"/>
                      </a:endParaRPr>
                    </a:p>
                  </a:txBody>
                  <a:tcPr>
                    <a:solidFill>
                      <a:srgbClr val="00B050"/>
                    </a:solidFill>
                  </a:tcPr>
                </a:tc>
                <a:tc>
                  <a:txBody>
                    <a:bodyPr/>
                    <a:lstStyle/>
                    <a:p>
                      <a:r>
                        <a:rPr lang="bn-IN" sz="6000" dirty="0" smtClean="0">
                          <a:latin typeface="NikoshBAN" panose="02000000000000000000" pitchFamily="2" charset="0"/>
                          <a:cs typeface="NikoshBAN" panose="02000000000000000000" pitchFamily="2" charset="0"/>
                        </a:rPr>
                        <a:t>মানুষ</a:t>
                      </a:r>
                      <a:r>
                        <a:rPr lang="bn-IN" sz="6000" baseline="0" dirty="0" smtClean="0">
                          <a:latin typeface="NikoshBAN" panose="02000000000000000000" pitchFamily="2" charset="0"/>
                          <a:cs typeface="NikoshBAN" panose="02000000000000000000" pitchFamily="2" charset="0"/>
                        </a:rPr>
                        <a:t> ও বিভিন্ন ধরনের প্রাণী।</a:t>
                      </a:r>
                      <a:endParaRPr lang="en-US" sz="6000" dirty="0">
                        <a:latin typeface="NikoshBAN" panose="02000000000000000000" pitchFamily="2" charset="0"/>
                        <a:cs typeface="NikoshBAN" panose="02000000000000000000" pitchFamily="2" charset="0"/>
                      </a:endParaRPr>
                    </a:p>
                  </a:txBody>
                  <a:tcPr>
                    <a:solidFill>
                      <a:srgbClr val="00B050"/>
                    </a:solidFill>
                  </a:tcPr>
                </a:tc>
              </a:tr>
            </a:tbl>
          </a:graphicData>
        </a:graphic>
      </p:graphicFrame>
    </p:spTree>
    <p:extLst>
      <p:ext uri="{BB962C8B-B14F-4D97-AF65-F5344CB8AC3E}">
        <p14:creationId xmlns:p14="http://schemas.microsoft.com/office/powerpoint/2010/main" val="3031196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pattFill prst="pct75">
          <a:fgClr>
            <a:schemeClr val="accent1"/>
          </a:fgClr>
          <a:bgClr>
            <a:schemeClr val="bg1"/>
          </a:bgClr>
        </a:pattFill>
        <a:effectLst/>
      </p:bgPr>
    </p:bg>
    <p:spTree>
      <p:nvGrpSpPr>
        <p:cNvPr id="1" name=""/>
        <p:cNvGrpSpPr/>
        <p:nvPr/>
      </p:nvGrpSpPr>
      <p:grpSpPr>
        <a:xfrm>
          <a:off x="0" y="0"/>
          <a:ext cx="0" cy="0"/>
          <a:chOff x="0" y="0"/>
          <a:chExt cx="0" cy="0"/>
        </a:xfrm>
      </p:grpSpPr>
      <p:sp>
        <p:nvSpPr>
          <p:cNvPr id="3" name="Flowchart: Off-page Connector 2"/>
          <p:cNvSpPr/>
          <p:nvPr/>
        </p:nvSpPr>
        <p:spPr>
          <a:xfrm>
            <a:off x="3175686" y="1223319"/>
            <a:ext cx="5214552" cy="2842054"/>
          </a:xfrm>
          <a:prstGeom prst="flowChartOffpageConnector">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600" dirty="0" smtClean="0">
                <a:solidFill>
                  <a:srgbClr val="FFC000"/>
                </a:solidFill>
                <a:latin typeface="NikoshBAN" panose="02000000000000000000" pitchFamily="2" charset="0"/>
                <a:cs typeface="NikoshBAN" panose="02000000000000000000" pitchFamily="2" charset="0"/>
              </a:rPr>
              <a:t>প্রাণীর বসবাস</a:t>
            </a:r>
            <a:endParaRPr lang="en-US" dirty="0">
              <a:solidFill>
                <a:srgbClr val="FFC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4963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pattFill prst="lgConfetti">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79607274"/>
              </p:ext>
            </p:extLst>
          </p:nvPr>
        </p:nvGraphicFramePr>
        <p:xfrm>
          <a:off x="791626" y="378807"/>
          <a:ext cx="10510686" cy="6126480"/>
        </p:xfrm>
        <a:graphic>
          <a:graphicData uri="http://schemas.openxmlformats.org/drawingml/2006/table">
            <a:tbl>
              <a:tblPr firstRow="1" bandRow="1">
                <a:tableStyleId>{5C22544A-7EE6-4342-B048-85BDC9FD1C3A}</a:tableStyleId>
              </a:tblPr>
              <a:tblGrid>
                <a:gridCol w="5255343"/>
                <a:gridCol w="5255343"/>
              </a:tblGrid>
              <a:tr h="914400">
                <a:tc>
                  <a:txBody>
                    <a:bodyPr/>
                    <a:lstStyle/>
                    <a:p>
                      <a:pPr algn="ctr"/>
                      <a:r>
                        <a:rPr lang="bn-IN" sz="5400" dirty="0" smtClean="0">
                          <a:latin typeface="NikoshBAN" panose="02000000000000000000" pitchFamily="2" charset="0"/>
                          <a:cs typeface="NikoshBAN" panose="02000000000000000000" pitchFamily="2" charset="0"/>
                        </a:rPr>
                        <a:t>প্রাণীর</a:t>
                      </a:r>
                      <a:r>
                        <a:rPr lang="bn-IN" sz="5400" baseline="0" dirty="0" smtClean="0">
                          <a:latin typeface="NikoshBAN" panose="02000000000000000000" pitchFamily="2" charset="0"/>
                          <a:cs typeface="NikoshBAN" panose="02000000000000000000" pitchFamily="2" charset="0"/>
                        </a:rPr>
                        <a:t> নাম</a:t>
                      </a:r>
                      <a:endParaRPr lang="en-US" sz="5400" dirty="0">
                        <a:latin typeface="NikoshBAN" panose="02000000000000000000" pitchFamily="2" charset="0"/>
                        <a:cs typeface="NikoshBAN" panose="02000000000000000000" pitchFamily="2" charset="0"/>
                      </a:endParaRPr>
                    </a:p>
                  </a:txBody>
                  <a:tcPr>
                    <a:solidFill>
                      <a:srgbClr val="7030A0"/>
                    </a:solidFill>
                  </a:tcPr>
                </a:tc>
                <a:tc>
                  <a:txBody>
                    <a:bodyPr/>
                    <a:lstStyle/>
                    <a:p>
                      <a:pPr algn="ctr"/>
                      <a:r>
                        <a:rPr lang="bn-IN" dirty="0" smtClean="0">
                          <a:latin typeface="NikoshBAN" panose="02000000000000000000" pitchFamily="2" charset="0"/>
                          <a:cs typeface="NikoshBAN" panose="02000000000000000000" pitchFamily="2" charset="0"/>
                        </a:rPr>
                        <a:t> </a:t>
                      </a:r>
                      <a:r>
                        <a:rPr lang="bn-IN" sz="4800" dirty="0" smtClean="0">
                          <a:latin typeface="NikoshBAN" panose="02000000000000000000" pitchFamily="2" charset="0"/>
                          <a:cs typeface="NikoshBAN" panose="02000000000000000000" pitchFamily="2" charset="0"/>
                        </a:rPr>
                        <a:t>কোথায়</a:t>
                      </a:r>
                      <a:r>
                        <a:rPr lang="bn-IN" sz="4800" baseline="0" dirty="0" smtClean="0">
                          <a:latin typeface="NikoshBAN" panose="02000000000000000000" pitchFamily="2" charset="0"/>
                          <a:cs typeface="NikoshBAN" panose="02000000000000000000" pitchFamily="2" charset="0"/>
                        </a:rPr>
                        <a:t> বাস করে</a:t>
                      </a:r>
                      <a:endParaRPr lang="en-US" sz="4800" dirty="0">
                        <a:latin typeface="NikoshBAN" panose="02000000000000000000" pitchFamily="2" charset="0"/>
                        <a:cs typeface="NikoshBAN" panose="02000000000000000000" pitchFamily="2" charset="0"/>
                      </a:endParaRPr>
                    </a:p>
                  </a:txBody>
                  <a:tcPr>
                    <a:solidFill>
                      <a:srgbClr val="0070C0"/>
                    </a:solidFill>
                  </a:tcPr>
                </a:tc>
              </a:tr>
              <a:tr h="370840">
                <a:tc>
                  <a:txBody>
                    <a:bodyPr/>
                    <a:lstStyle/>
                    <a:p>
                      <a:pPr algn="ctr"/>
                      <a:r>
                        <a:rPr lang="bn-IN" sz="4800" dirty="0" smtClean="0">
                          <a:latin typeface="NikoshBAN" panose="02000000000000000000" pitchFamily="2" charset="0"/>
                          <a:cs typeface="NikoshBAN" panose="02000000000000000000" pitchFamily="2" charset="0"/>
                        </a:rPr>
                        <a:t>খরগোশ</a:t>
                      </a:r>
                    </a:p>
                    <a:p>
                      <a:pPr algn="ctr"/>
                      <a:r>
                        <a:rPr lang="bn-IN" sz="4800" dirty="0" smtClean="0">
                          <a:latin typeface="NikoshBAN" panose="02000000000000000000" pitchFamily="2" charset="0"/>
                          <a:cs typeface="NikoshBAN" panose="02000000000000000000" pitchFamily="2" charset="0"/>
                        </a:rPr>
                        <a:t>কচ্ছপ</a:t>
                      </a:r>
                    </a:p>
                    <a:p>
                      <a:pPr algn="ctr"/>
                      <a:r>
                        <a:rPr lang="bn-IN" sz="4800" dirty="0" smtClean="0">
                          <a:latin typeface="NikoshBAN" panose="02000000000000000000" pitchFamily="2" charset="0"/>
                          <a:cs typeface="NikoshBAN" panose="02000000000000000000" pitchFamily="2" charset="0"/>
                        </a:rPr>
                        <a:t>কুমির</a:t>
                      </a:r>
                    </a:p>
                    <a:p>
                      <a:pPr algn="ctr"/>
                      <a:r>
                        <a:rPr lang="bn-IN" sz="4800" dirty="0" smtClean="0">
                          <a:latin typeface="NikoshBAN" panose="02000000000000000000" pitchFamily="2" charset="0"/>
                          <a:cs typeface="NikoshBAN" panose="02000000000000000000" pitchFamily="2" charset="0"/>
                        </a:rPr>
                        <a:t>ব্যাঙ</a:t>
                      </a:r>
                    </a:p>
                    <a:p>
                      <a:pPr algn="ctr"/>
                      <a:r>
                        <a:rPr lang="bn-IN" sz="4800" dirty="0" smtClean="0">
                          <a:latin typeface="NikoshBAN" panose="02000000000000000000" pitchFamily="2" charset="0"/>
                          <a:cs typeface="NikoshBAN" panose="02000000000000000000" pitchFamily="2" charset="0"/>
                        </a:rPr>
                        <a:t>পাখি</a:t>
                      </a:r>
                    </a:p>
                    <a:p>
                      <a:pPr algn="ctr"/>
                      <a:r>
                        <a:rPr lang="bn-IN" sz="4800" dirty="0" smtClean="0">
                          <a:latin typeface="NikoshBAN" panose="02000000000000000000" pitchFamily="2" charset="0"/>
                          <a:cs typeface="NikoshBAN" panose="02000000000000000000" pitchFamily="2" charset="0"/>
                        </a:rPr>
                        <a:t>মৌমাছি</a:t>
                      </a:r>
                    </a:p>
                    <a:p>
                      <a:pPr algn="ctr"/>
                      <a:r>
                        <a:rPr lang="bn-IN" sz="4800" dirty="0" smtClean="0">
                          <a:latin typeface="NikoshBAN" panose="02000000000000000000" pitchFamily="2" charset="0"/>
                          <a:cs typeface="NikoshBAN" panose="02000000000000000000" pitchFamily="2" charset="0"/>
                        </a:rPr>
                        <a:t>মানুষ</a:t>
                      </a:r>
                    </a:p>
                  </a:txBody>
                  <a:tcPr>
                    <a:solidFill>
                      <a:srgbClr val="7030A0"/>
                    </a:solidFill>
                  </a:tcPr>
                </a:tc>
                <a:tc>
                  <a:txBody>
                    <a:bodyPr/>
                    <a:lstStyle/>
                    <a:p>
                      <a:r>
                        <a:rPr lang="bn-IN" sz="4800" dirty="0" smtClean="0">
                          <a:latin typeface="NikoshBAN" panose="02000000000000000000" pitchFamily="2" charset="0"/>
                          <a:cs typeface="NikoshBAN" panose="02000000000000000000" pitchFamily="2" charset="0"/>
                        </a:rPr>
                        <a:t>মাটিতে</a:t>
                      </a:r>
                      <a:r>
                        <a:rPr lang="bn-IN" sz="4800" baseline="0" dirty="0" smtClean="0">
                          <a:latin typeface="NikoshBAN" panose="02000000000000000000" pitchFamily="2" charset="0"/>
                          <a:cs typeface="NikoshBAN" panose="02000000000000000000" pitchFamily="2" charset="0"/>
                        </a:rPr>
                        <a:t> গর্ত করে</a:t>
                      </a:r>
                    </a:p>
                    <a:p>
                      <a:r>
                        <a:rPr lang="bn-IN" sz="4800" baseline="0" dirty="0" smtClean="0">
                          <a:latin typeface="NikoshBAN" panose="02000000000000000000" pitchFamily="2" charset="0"/>
                          <a:cs typeface="NikoshBAN" panose="02000000000000000000" pitchFamily="2" charset="0"/>
                        </a:rPr>
                        <a:t>পানিতে</a:t>
                      </a:r>
                    </a:p>
                    <a:p>
                      <a:r>
                        <a:rPr lang="bn-IN" sz="4800" baseline="0" dirty="0" smtClean="0">
                          <a:latin typeface="NikoshBAN" panose="02000000000000000000" pitchFamily="2" charset="0"/>
                          <a:cs typeface="NikoshBAN" panose="02000000000000000000" pitchFamily="2" charset="0"/>
                        </a:rPr>
                        <a:t>জল ও স্থলে</a:t>
                      </a:r>
                    </a:p>
                    <a:p>
                      <a:r>
                        <a:rPr lang="bn-IN" sz="4800" baseline="0" dirty="0" smtClean="0">
                          <a:latin typeface="NikoshBAN" panose="02000000000000000000" pitchFamily="2" charset="0"/>
                          <a:cs typeface="NikoshBAN" panose="02000000000000000000" pitchFamily="2" charset="0"/>
                        </a:rPr>
                        <a:t>মাটি ও পানিতে</a:t>
                      </a:r>
                    </a:p>
                    <a:p>
                      <a:r>
                        <a:rPr lang="bn-IN" sz="4800" baseline="0" dirty="0" smtClean="0">
                          <a:latin typeface="NikoshBAN" panose="02000000000000000000" pitchFamily="2" charset="0"/>
                          <a:cs typeface="NikoshBAN" panose="02000000000000000000" pitchFamily="2" charset="0"/>
                        </a:rPr>
                        <a:t>গাছে</a:t>
                      </a:r>
                    </a:p>
                    <a:p>
                      <a:r>
                        <a:rPr lang="bn-IN" sz="4800" baseline="0" dirty="0" smtClean="0">
                          <a:latin typeface="NikoshBAN" panose="02000000000000000000" pitchFamily="2" charset="0"/>
                          <a:cs typeface="NikoshBAN" panose="02000000000000000000" pitchFamily="2" charset="0"/>
                        </a:rPr>
                        <a:t>গাছের ডালে</a:t>
                      </a:r>
                    </a:p>
                    <a:p>
                      <a:r>
                        <a:rPr lang="bn-IN" sz="4800" baseline="0" dirty="0" smtClean="0">
                          <a:latin typeface="NikoshBAN" panose="02000000000000000000" pitchFamily="2" charset="0"/>
                          <a:cs typeface="NikoshBAN" panose="02000000000000000000" pitchFamily="2" charset="0"/>
                        </a:rPr>
                        <a:t>গৃহে</a:t>
                      </a:r>
                    </a:p>
                  </a:txBody>
                  <a:tcPr>
                    <a:solidFill>
                      <a:srgbClr val="0070C0"/>
                    </a:solidFill>
                  </a:tcPr>
                </a:tc>
              </a:tr>
            </a:tbl>
          </a:graphicData>
        </a:graphic>
      </p:graphicFrame>
    </p:spTree>
    <p:extLst>
      <p:ext uri="{BB962C8B-B14F-4D97-AF65-F5344CB8AC3E}">
        <p14:creationId xmlns:p14="http://schemas.microsoft.com/office/powerpoint/2010/main" val="215657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3" name="Pentagon 2"/>
          <p:cNvSpPr/>
          <p:nvPr/>
        </p:nvSpPr>
        <p:spPr>
          <a:xfrm>
            <a:off x="2316551" y="1767559"/>
            <a:ext cx="6712299" cy="2954215"/>
          </a:xfrm>
          <a:prstGeom prst="homePlat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9600" dirty="0">
                <a:solidFill>
                  <a:srgbClr val="7030A0"/>
                </a:solidFill>
                <a:latin typeface="NikoshBAN" panose="02000000000000000000" pitchFamily="2" charset="0"/>
                <a:cs typeface="NikoshBAN" panose="02000000000000000000" pitchFamily="2" charset="0"/>
              </a:rPr>
              <a:t>শিক্ষক পরিচিতিঃ </a:t>
            </a:r>
          </a:p>
        </p:txBody>
      </p:sp>
    </p:spTree>
    <p:extLst>
      <p:ext uri="{BB962C8B-B14F-4D97-AF65-F5344CB8AC3E}">
        <p14:creationId xmlns:p14="http://schemas.microsoft.com/office/powerpoint/2010/main" val="1138219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003" y="117693"/>
            <a:ext cx="11978499" cy="6740307"/>
          </a:xfrm>
          <a:prstGeom prst="rect">
            <a:avLst/>
          </a:prstGeom>
          <a:pattFill prst="narVert">
            <a:fgClr>
              <a:schemeClr val="accent1"/>
            </a:fgClr>
            <a:bgClr>
              <a:schemeClr val="bg1"/>
            </a:bgClr>
          </a:pattFill>
        </p:spPr>
        <p:txBody>
          <a:bodyPr wrap="square" rtlCol="0">
            <a:spAutoFit/>
          </a:bodyPr>
          <a:lstStyle/>
          <a:p>
            <a:r>
              <a:rPr lang="bn-IN" sz="5400" dirty="0" smtClean="0">
                <a:solidFill>
                  <a:srgbClr val="7030A0"/>
                </a:solidFill>
                <a:latin typeface="NikoshBAN" panose="02000000000000000000" pitchFamily="2" charset="0"/>
                <a:cs typeface="NikoshBAN" panose="02000000000000000000" pitchFamily="2" charset="0"/>
              </a:rPr>
              <a:t>উদ্ভিদ ও প্রাণী উভয়ের জীবন থাকলে</a:t>
            </a:r>
          </a:p>
          <a:p>
            <a:r>
              <a:rPr lang="bn-IN" sz="5400" dirty="0" smtClean="0">
                <a:solidFill>
                  <a:srgbClr val="7030A0"/>
                </a:solidFill>
                <a:latin typeface="NikoshBAN" panose="02000000000000000000" pitchFamily="2" charset="0"/>
                <a:cs typeface="NikoshBAN" panose="02000000000000000000" pitchFamily="2" charset="0"/>
              </a:rPr>
              <a:t>ও এদের বৈশিষ্টমূলক পার্থক্য রয়েছে। উদ্ভিদ নিজেই, নিজের খাদ্য তৈরি করতে পারে কিন্তু প্রাণী নিজের খাদ্য তৈরি করতে পারেনা। প্রাণী চলাচল করতে পারলেও, উদ্ভিদ চলাচল করতে পারেনা। প্রাণী হাত,পা, ডানা, মুখ,ব্যবহার করে সাড়া প্রদান করলেও উদ্ভিদ সাড়া প্রদান করেনা। উদ্ভিদ সূর্যের আলো থেকে শক্তি পায় কিন্তু প্রাণী উদ্ভিদ থেকে শক্তি পায়। </a:t>
            </a:r>
            <a:endParaRPr lang="en-US" sz="5400"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3934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pattFill prst="pct6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2134" y="198293"/>
            <a:ext cx="10515600" cy="1325563"/>
          </a:xfrm>
        </p:spPr>
        <p:txBody>
          <a:bodyPr/>
          <a:lstStyle/>
          <a:p>
            <a:r>
              <a:rPr lang="bn-IN" dirty="0" smtClean="0">
                <a:solidFill>
                  <a:srgbClr val="FF0000"/>
                </a:solidFill>
                <a:latin typeface="NikoshBAN" panose="02000000000000000000" pitchFamily="2" charset="0"/>
                <a:cs typeface="NikoshBAN" panose="02000000000000000000" pitchFamily="2" charset="0"/>
              </a:rPr>
              <a:t>উদ্ভিদ ও প্রাণীর মধ্যে পার্থক্যঃ</a:t>
            </a:r>
            <a:endParaRPr lang="en-US" dirty="0">
              <a:solidFill>
                <a:srgbClr val="FF0000"/>
              </a:solidFill>
              <a:latin typeface="NikoshBAN" panose="02000000000000000000" pitchFamily="2" charset="0"/>
              <a:cs typeface="NikoshBAN" panose="02000000000000000000" pitchFamily="2" charset="0"/>
            </a:endParaRPr>
          </a:p>
        </p:txBody>
      </p:sp>
      <p:sp>
        <p:nvSpPr>
          <p:cNvPr id="3" name="Text Placeholder 2"/>
          <p:cNvSpPr>
            <a:spLocks noGrp="1"/>
          </p:cNvSpPr>
          <p:nvPr>
            <p:ph type="body" idx="1"/>
          </p:nvPr>
        </p:nvSpPr>
        <p:spPr>
          <a:xfrm>
            <a:off x="939801" y="1555750"/>
            <a:ext cx="5157787" cy="823912"/>
          </a:xfrm>
        </p:spPr>
        <p:txBody>
          <a:bodyPr/>
          <a:lstStyle/>
          <a:p>
            <a:pPr algn="ctr"/>
            <a:r>
              <a:rPr lang="bn-IN" sz="4000" dirty="0" smtClean="0">
                <a:solidFill>
                  <a:srgbClr val="7030A0"/>
                </a:solidFill>
                <a:latin typeface="NikoshBAN" panose="02000000000000000000" pitchFamily="2" charset="0"/>
                <a:cs typeface="NikoshBAN" panose="02000000000000000000" pitchFamily="2" charset="0"/>
              </a:rPr>
              <a:t>উদ্ভিদ</a:t>
            </a:r>
            <a:r>
              <a:rPr lang="bn-IN" dirty="0" smtClean="0"/>
              <a:t> </a:t>
            </a:r>
            <a:endParaRPr lang="en-US" dirty="0"/>
          </a:p>
        </p:txBody>
      </p:sp>
      <p:sp>
        <p:nvSpPr>
          <p:cNvPr id="4" name="Content Placeholder 3"/>
          <p:cNvSpPr>
            <a:spLocks noGrp="1"/>
          </p:cNvSpPr>
          <p:nvPr>
            <p:ph sz="half" idx="2"/>
          </p:nvPr>
        </p:nvSpPr>
        <p:spPr/>
        <p:txBody>
          <a:bodyPr>
            <a:normAutofit lnSpcReduction="10000"/>
          </a:bodyPr>
          <a:lstStyle/>
          <a:p>
            <a:r>
              <a:rPr lang="bn-IN" sz="4000" dirty="0" smtClean="0">
                <a:solidFill>
                  <a:srgbClr val="7030A0"/>
                </a:solidFill>
                <a:latin typeface="NikoshBAN" panose="02000000000000000000" pitchFamily="2" charset="0"/>
                <a:cs typeface="NikoshBAN" panose="02000000000000000000" pitchFamily="2" charset="0"/>
              </a:rPr>
              <a:t>উদ্ভিদ </a:t>
            </a:r>
            <a:r>
              <a:rPr lang="bn-IN" sz="4000" dirty="0">
                <a:solidFill>
                  <a:srgbClr val="7030A0"/>
                </a:solidFill>
                <a:latin typeface="NikoshBAN" panose="02000000000000000000" pitchFamily="2" charset="0"/>
                <a:cs typeface="NikoshBAN" panose="02000000000000000000" pitchFamily="2" charset="0"/>
              </a:rPr>
              <a:t>নিজেই, নিজের খাদ্য তৈরি করতে </a:t>
            </a:r>
            <a:r>
              <a:rPr lang="bn-IN" sz="4000" dirty="0" smtClean="0">
                <a:solidFill>
                  <a:srgbClr val="7030A0"/>
                </a:solidFill>
                <a:latin typeface="NikoshBAN" panose="02000000000000000000" pitchFamily="2" charset="0"/>
                <a:cs typeface="NikoshBAN" panose="02000000000000000000" pitchFamily="2" charset="0"/>
              </a:rPr>
              <a:t>পারে।</a:t>
            </a:r>
          </a:p>
          <a:p>
            <a:r>
              <a:rPr lang="bn-IN" sz="4000" dirty="0" smtClean="0">
                <a:solidFill>
                  <a:srgbClr val="7030A0"/>
                </a:solidFill>
                <a:latin typeface="NikoshBAN" panose="02000000000000000000" pitchFamily="2" charset="0"/>
                <a:cs typeface="NikoshBAN" panose="02000000000000000000" pitchFamily="2" charset="0"/>
              </a:rPr>
              <a:t>উদ্ভিদ চলাচল করতে পারেনা।</a:t>
            </a:r>
            <a:endParaRPr lang="bn-IN" sz="4000" dirty="0">
              <a:solidFill>
                <a:srgbClr val="7030A0"/>
              </a:solidFill>
              <a:latin typeface="NikoshBAN" panose="02000000000000000000" pitchFamily="2" charset="0"/>
              <a:cs typeface="NikoshBAN" panose="02000000000000000000" pitchFamily="2" charset="0"/>
            </a:endParaRPr>
          </a:p>
          <a:p>
            <a:r>
              <a:rPr lang="bn-IN" sz="4000" dirty="0" smtClean="0">
                <a:solidFill>
                  <a:srgbClr val="7030A0"/>
                </a:solidFill>
                <a:latin typeface="NikoshBAN" panose="02000000000000000000" pitchFamily="2" charset="0"/>
                <a:cs typeface="NikoshBAN" panose="02000000000000000000" pitchFamily="2" charset="0"/>
              </a:rPr>
              <a:t>উদ্ভিদ </a:t>
            </a:r>
            <a:r>
              <a:rPr lang="bn-IN" sz="4000" dirty="0">
                <a:solidFill>
                  <a:srgbClr val="7030A0"/>
                </a:solidFill>
                <a:latin typeface="NikoshBAN" panose="02000000000000000000" pitchFamily="2" charset="0"/>
                <a:cs typeface="NikoshBAN" panose="02000000000000000000" pitchFamily="2" charset="0"/>
              </a:rPr>
              <a:t>সাড়া প্রদান করেনা</a:t>
            </a:r>
            <a:r>
              <a:rPr lang="bn-IN" sz="4000" dirty="0" smtClean="0">
                <a:solidFill>
                  <a:srgbClr val="7030A0"/>
                </a:solidFill>
                <a:latin typeface="NikoshBAN" panose="02000000000000000000" pitchFamily="2" charset="0"/>
                <a:cs typeface="NikoshBAN" panose="02000000000000000000" pitchFamily="2" charset="0"/>
              </a:rPr>
              <a:t>।</a:t>
            </a:r>
          </a:p>
          <a:p>
            <a:r>
              <a:rPr lang="bn-IN" sz="4000" dirty="0">
                <a:solidFill>
                  <a:srgbClr val="7030A0"/>
                </a:solidFill>
                <a:latin typeface="NikoshBAN" panose="02000000000000000000" pitchFamily="2" charset="0"/>
                <a:cs typeface="NikoshBAN" panose="02000000000000000000" pitchFamily="2" charset="0"/>
              </a:rPr>
              <a:t>উদ্ভিদ সূর্যের আলো থেকে শক্তি </a:t>
            </a:r>
            <a:r>
              <a:rPr lang="bn-IN" sz="4000" dirty="0" smtClean="0">
                <a:solidFill>
                  <a:srgbClr val="7030A0"/>
                </a:solidFill>
                <a:latin typeface="NikoshBAN" panose="02000000000000000000" pitchFamily="2" charset="0"/>
                <a:cs typeface="NikoshBAN" panose="02000000000000000000" pitchFamily="2" charset="0"/>
              </a:rPr>
              <a:t>পায়।</a:t>
            </a:r>
          </a:p>
          <a:p>
            <a:endParaRPr lang="en-US" dirty="0"/>
          </a:p>
        </p:txBody>
      </p:sp>
      <p:sp>
        <p:nvSpPr>
          <p:cNvPr id="5" name="Text Placeholder 4"/>
          <p:cNvSpPr>
            <a:spLocks noGrp="1"/>
          </p:cNvSpPr>
          <p:nvPr>
            <p:ph type="body" sz="quarter" idx="3"/>
          </p:nvPr>
        </p:nvSpPr>
        <p:spPr>
          <a:xfrm>
            <a:off x="6172200" y="1440017"/>
            <a:ext cx="5183188" cy="823912"/>
          </a:xfrm>
        </p:spPr>
        <p:txBody>
          <a:bodyPr>
            <a:normAutofit/>
          </a:bodyPr>
          <a:lstStyle/>
          <a:p>
            <a:pPr algn="ctr"/>
            <a:r>
              <a:rPr lang="bn-IN" sz="4000" dirty="0" smtClean="0">
                <a:solidFill>
                  <a:srgbClr val="7030A0"/>
                </a:solidFill>
                <a:latin typeface="NikoshBAN" panose="02000000000000000000" pitchFamily="2" charset="0"/>
                <a:cs typeface="NikoshBAN" panose="02000000000000000000" pitchFamily="2" charset="0"/>
              </a:rPr>
              <a:t>প্রাণী</a:t>
            </a:r>
            <a:endParaRPr lang="en-US" sz="4000" dirty="0">
              <a:solidFill>
                <a:srgbClr val="7030A0"/>
              </a:solidFill>
              <a:latin typeface="NikoshBAN" panose="02000000000000000000" pitchFamily="2" charset="0"/>
              <a:cs typeface="NikoshBAN" panose="02000000000000000000" pitchFamily="2" charset="0"/>
            </a:endParaRPr>
          </a:p>
        </p:txBody>
      </p:sp>
      <p:sp>
        <p:nvSpPr>
          <p:cNvPr id="6" name="Content Placeholder 5"/>
          <p:cNvSpPr>
            <a:spLocks noGrp="1"/>
          </p:cNvSpPr>
          <p:nvPr>
            <p:ph sz="quarter" idx="4"/>
          </p:nvPr>
        </p:nvSpPr>
        <p:spPr>
          <a:xfrm>
            <a:off x="6172199" y="2505075"/>
            <a:ext cx="5832987" cy="3684588"/>
          </a:xfrm>
        </p:spPr>
        <p:txBody>
          <a:bodyPr>
            <a:noAutofit/>
          </a:bodyPr>
          <a:lstStyle/>
          <a:p>
            <a:r>
              <a:rPr lang="bn-IN" sz="3600" dirty="0" smtClean="0">
                <a:solidFill>
                  <a:srgbClr val="FF0000"/>
                </a:solidFill>
                <a:latin typeface="NikoshBAN" panose="02000000000000000000" pitchFamily="2" charset="0"/>
                <a:cs typeface="NikoshBAN" panose="02000000000000000000" pitchFamily="2" charset="0"/>
              </a:rPr>
              <a:t>প্রাণী </a:t>
            </a:r>
            <a:r>
              <a:rPr lang="bn-IN" sz="3600" dirty="0">
                <a:solidFill>
                  <a:srgbClr val="FF0000"/>
                </a:solidFill>
                <a:latin typeface="NikoshBAN" panose="02000000000000000000" pitchFamily="2" charset="0"/>
                <a:cs typeface="NikoshBAN" panose="02000000000000000000" pitchFamily="2" charset="0"/>
              </a:rPr>
              <a:t>নিজের খাদ্য তৈরি করতে পারেনা</a:t>
            </a:r>
            <a:r>
              <a:rPr lang="bn-IN" sz="3600" dirty="0" smtClean="0">
                <a:solidFill>
                  <a:srgbClr val="FF0000"/>
                </a:solidFill>
                <a:latin typeface="NikoshBAN" panose="02000000000000000000" pitchFamily="2" charset="0"/>
                <a:cs typeface="NikoshBAN" panose="02000000000000000000" pitchFamily="2" charset="0"/>
              </a:rPr>
              <a:t>।</a:t>
            </a:r>
          </a:p>
          <a:p>
            <a:r>
              <a:rPr lang="bn-IN" sz="3600" dirty="0">
                <a:solidFill>
                  <a:srgbClr val="FF0000"/>
                </a:solidFill>
                <a:latin typeface="NikoshBAN" panose="02000000000000000000" pitchFamily="2" charset="0"/>
                <a:cs typeface="NikoshBAN" panose="02000000000000000000" pitchFamily="2" charset="0"/>
              </a:rPr>
              <a:t>প্রাণী চলাচল করতে </a:t>
            </a:r>
            <a:r>
              <a:rPr lang="bn-IN" sz="3600" dirty="0" smtClean="0">
                <a:solidFill>
                  <a:srgbClr val="FF0000"/>
                </a:solidFill>
                <a:latin typeface="NikoshBAN" panose="02000000000000000000" pitchFamily="2" charset="0"/>
                <a:cs typeface="NikoshBAN" panose="02000000000000000000" pitchFamily="2" charset="0"/>
              </a:rPr>
              <a:t>পারে।</a:t>
            </a:r>
          </a:p>
          <a:p>
            <a:r>
              <a:rPr lang="bn-IN" sz="3600" dirty="0" smtClean="0">
                <a:solidFill>
                  <a:srgbClr val="FF0000"/>
                </a:solidFill>
                <a:latin typeface="NikoshBAN" panose="02000000000000000000" pitchFamily="2" charset="0"/>
                <a:cs typeface="NikoshBAN" panose="02000000000000000000" pitchFamily="2" charset="0"/>
              </a:rPr>
              <a:t>প্রাণী </a:t>
            </a:r>
            <a:r>
              <a:rPr lang="bn-IN" sz="3600" dirty="0">
                <a:solidFill>
                  <a:srgbClr val="FF0000"/>
                </a:solidFill>
                <a:latin typeface="NikoshBAN" panose="02000000000000000000" pitchFamily="2" charset="0"/>
                <a:cs typeface="NikoshBAN" panose="02000000000000000000" pitchFamily="2" charset="0"/>
              </a:rPr>
              <a:t>হাত,পা, ডানা, মুখ,ব্যবহার করে সাড়া </a:t>
            </a:r>
            <a:r>
              <a:rPr lang="bn-IN" sz="3600" dirty="0" smtClean="0">
                <a:solidFill>
                  <a:srgbClr val="FF0000"/>
                </a:solidFill>
                <a:latin typeface="NikoshBAN" panose="02000000000000000000" pitchFamily="2" charset="0"/>
                <a:cs typeface="NikoshBAN" panose="02000000000000000000" pitchFamily="2" charset="0"/>
              </a:rPr>
              <a:t>প্রদান</a:t>
            </a:r>
            <a:r>
              <a:rPr lang="bn-IN" sz="3600" dirty="0">
                <a:solidFill>
                  <a:srgbClr val="FF0000"/>
                </a:solidFill>
                <a:latin typeface="NikoshBAN" panose="02000000000000000000" pitchFamily="2" charset="0"/>
                <a:cs typeface="NikoshBAN" panose="02000000000000000000" pitchFamily="2" charset="0"/>
              </a:rPr>
              <a:t> </a:t>
            </a:r>
            <a:r>
              <a:rPr lang="bn-IN" sz="3600" dirty="0" smtClean="0">
                <a:solidFill>
                  <a:srgbClr val="FF0000"/>
                </a:solidFill>
                <a:latin typeface="NikoshBAN" panose="02000000000000000000" pitchFamily="2" charset="0"/>
                <a:cs typeface="NikoshBAN" panose="02000000000000000000" pitchFamily="2" charset="0"/>
              </a:rPr>
              <a:t>করে।</a:t>
            </a:r>
          </a:p>
          <a:p>
            <a:r>
              <a:rPr lang="bn-IN" sz="3600" dirty="0" smtClean="0">
                <a:solidFill>
                  <a:srgbClr val="FF0000"/>
                </a:solidFill>
                <a:latin typeface="NikoshBAN" panose="02000000000000000000" pitchFamily="2" charset="0"/>
                <a:cs typeface="NikoshBAN" panose="02000000000000000000" pitchFamily="2" charset="0"/>
              </a:rPr>
              <a:t>প্রাণী </a:t>
            </a:r>
            <a:r>
              <a:rPr lang="bn-IN" sz="3600" dirty="0">
                <a:solidFill>
                  <a:srgbClr val="FF0000"/>
                </a:solidFill>
                <a:latin typeface="NikoshBAN" panose="02000000000000000000" pitchFamily="2" charset="0"/>
                <a:cs typeface="NikoshBAN" panose="02000000000000000000" pitchFamily="2" charset="0"/>
              </a:rPr>
              <a:t>উদ্ভিদ থেকে শক্তি পায়।</a:t>
            </a:r>
            <a:endParaRPr lang="bn-IN" sz="3600" dirty="0" smtClean="0">
              <a:solidFill>
                <a:srgbClr val="FF0000"/>
              </a:solidFill>
              <a:latin typeface="NikoshBAN" panose="02000000000000000000" pitchFamily="2" charset="0"/>
              <a:cs typeface="NikoshBAN" panose="02000000000000000000" pitchFamily="2" charset="0"/>
            </a:endParaRPr>
          </a:p>
          <a:p>
            <a:endParaRPr lang="en-US" sz="36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04557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circle(in)">
                                      <p:cBhvr>
                                        <p:cTn id="18" dur="20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additive="base">
                                        <p:cTn id="2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fade">
                                      <p:cBhvr>
                                        <p:cTn id="29" dur="1000"/>
                                        <p:tgtEl>
                                          <p:spTgt spid="6">
                                            <p:txEl>
                                              <p:pRg st="0" end="0"/>
                                            </p:txEl>
                                          </p:spTgt>
                                        </p:tgtEl>
                                      </p:cBhvr>
                                    </p:animEffect>
                                    <p:anim calcmode="lin" valueType="num">
                                      <p:cBhvr>
                                        <p:cTn id="3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4">
                                            <p:txEl>
                                              <p:pRg st="1" end="1"/>
                                            </p:txEl>
                                          </p:spTgt>
                                        </p:tgtEl>
                                        <p:attrNameLst>
                                          <p:attrName>style.visibility</p:attrName>
                                        </p:attrNameLst>
                                      </p:cBhvr>
                                      <p:to>
                                        <p:strVal val="visible"/>
                                      </p:to>
                                    </p:set>
                                    <p:animEffect transition="in" filter="fade">
                                      <p:cBhvr>
                                        <p:cTn id="36" dur="1000"/>
                                        <p:tgtEl>
                                          <p:spTgt spid="4">
                                            <p:txEl>
                                              <p:pRg st="1" end="1"/>
                                            </p:txEl>
                                          </p:spTgt>
                                        </p:tgtEl>
                                      </p:cBhvr>
                                    </p:animEffect>
                                    <p:anim calcmode="lin" valueType="num">
                                      <p:cBhvr>
                                        <p:cTn id="3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Effect transition="in" filter="barn(inVertical)">
                                      <p:cBhvr>
                                        <p:cTn id="43" dur="500"/>
                                        <p:tgtEl>
                                          <p:spTgt spid="6">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4">
                                            <p:txEl>
                                              <p:pRg st="2" end="2"/>
                                            </p:txEl>
                                          </p:spTgt>
                                        </p:tgtEl>
                                        <p:attrNameLst>
                                          <p:attrName>style.visibility</p:attrName>
                                        </p:attrNameLst>
                                      </p:cBhvr>
                                      <p:to>
                                        <p:strVal val="visible"/>
                                      </p:to>
                                    </p:set>
                                    <p:anim calcmode="lin" valueType="num">
                                      <p:cBhvr additive="base">
                                        <p:cTn id="48"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6">
                                            <p:txEl>
                                              <p:pRg st="2" end="2"/>
                                            </p:txEl>
                                          </p:spTgt>
                                        </p:tgtEl>
                                        <p:attrNameLst>
                                          <p:attrName>style.visibility</p:attrName>
                                        </p:attrNameLst>
                                      </p:cBhvr>
                                      <p:to>
                                        <p:strVal val="visible"/>
                                      </p:to>
                                    </p:set>
                                    <p:anim calcmode="lin" valueType="num">
                                      <p:cBhvr additive="base">
                                        <p:cTn id="54"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4">
                                            <p:txEl>
                                              <p:pRg st="3" end="3"/>
                                            </p:txEl>
                                          </p:spTgt>
                                        </p:tgtEl>
                                        <p:attrNameLst>
                                          <p:attrName>style.visibility</p:attrName>
                                        </p:attrNameLst>
                                      </p:cBhvr>
                                      <p:to>
                                        <p:strVal val="visible"/>
                                      </p:to>
                                    </p:set>
                                    <p:anim calcmode="lin" valueType="num">
                                      <p:cBhvr additive="base">
                                        <p:cTn id="6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6">
                                            <p:txEl>
                                              <p:pRg st="3" end="3"/>
                                            </p:txEl>
                                          </p:spTgt>
                                        </p:tgtEl>
                                        <p:attrNameLst>
                                          <p:attrName>style.visibility</p:attrName>
                                        </p:attrNameLst>
                                      </p:cBhvr>
                                      <p:to>
                                        <p:strVal val="visible"/>
                                      </p:to>
                                    </p:set>
                                    <p:anim calcmode="lin" valueType="num">
                                      <p:cBhvr additive="base">
                                        <p:cTn id="66"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uiExpand="1" build="p"/>
      <p:bldP spid="5" grpId="0" build="p"/>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pattFill prst="pct70">
          <a:fgClr>
            <a:schemeClr val="accent1"/>
          </a:fgClr>
          <a:bgClr>
            <a:schemeClr val="bg1"/>
          </a:bgClr>
        </a:pattFill>
        <a:effectLst/>
      </p:bgPr>
    </p:bg>
    <p:spTree>
      <p:nvGrpSpPr>
        <p:cNvPr id="1" name=""/>
        <p:cNvGrpSpPr/>
        <p:nvPr/>
      </p:nvGrpSpPr>
      <p:grpSpPr>
        <a:xfrm>
          <a:off x="0" y="0"/>
          <a:ext cx="0" cy="0"/>
          <a:chOff x="0" y="0"/>
          <a:chExt cx="0" cy="0"/>
        </a:xfrm>
      </p:grpSpPr>
      <p:sp>
        <p:nvSpPr>
          <p:cNvPr id="7" name="Flowchart: Alternate Process 6"/>
          <p:cNvSpPr/>
          <p:nvPr/>
        </p:nvSpPr>
        <p:spPr>
          <a:xfrm>
            <a:off x="3188044" y="0"/>
            <a:ext cx="4806778" cy="2236573"/>
          </a:xfrm>
          <a:prstGeom prst="flowChartAlternateProcess">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600" dirty="0" smtClean="0">
                <a:solidFill>
                  <a:srgbClr val="FFFF00"/>
                </a:solidFill>
                <a:latin typeface="NikoshBAN" panose="02000000000000000000" pitchFamily="2" charset="0"/>
                <a:cs typeface="NikoshBAN" panose="02000000000000000000" pitchFamily="2" charset="0"/>
              </a:rPr>
              <a:t>দলীয় কাজ</a:t>
            </a:r>
            <a:endParaRPr lang="en-US" dirty="0">
              <a:solidFill>
                <a:srgbClr val="FFFF00"/>
              </a:solidFill>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1157" y="2286001"/>
            <a:ext cx="8328454" cy="4324864"/>
          </a:xfrm>
          <a:prstGeom prst="rect">
            <a:avLst/>
          </a:prstGeom>
        </p:spPr>
      </p:pic>
    </p:spTree>
    <p:extLst>
      <p:ext uri="{BB962C8B-B14F-4D97-AF65-F5344CB8AC3E}">
        <p14:creationId xmlns:p14="http://schemas.microsoft.com/office/powerpoint/2010/main" val="86517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nodeType="clickEffect">
                                  <p:stCondLst>
                                    <p:cond delay="0"/>
                                  </p:stCondLst>
                                  <p:childTnLst>
                                    <p:animScale>
                                      <p:cBhvr>
                                        <p:cTn id="13" dur="2000" fill="hold"/>
                                        <p:tgtEl>
                                          <p:spTgt spid="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0"/>
            <a:ext cx="12192000" cy="1323439"/>
          </a:xfrm>
          <a:prstGeom prst="rect">
            <a:avLst/>
          </a:prstGeom>
          <a:solidFill>
            <a:srgbClr val="0070C0"/>
          </a:solidFill>
        </p:spPr>
        <p:txBody>
          <a:bodyPr wrap="square" rtlCol="0">
            <a:spAutoFit/>
          </a:bodyPr>
          <a:lstStyle/>
          <a:p>
            <a:pPr algn="ctr"/>
            <a:endParaRPr lang="en-US" sz="8000" u="sng" dirty="0" smtClean="0">
              <a:solidFill>
                <a:srgbClr val="FFC000"/>
              </a:solidFill>
              <a:latin typeface="NikoshBAN" panose="02000000000000000000" pitchFamily="2" charset="0"/>
              <a:cs typeface="NikoshBAN" panose="02000000000000000000" pitchFamily="2" charset="0"/>
            </a:endParaRPr>
          </a:p>
        </p:txBody>
      </p:sp>
      <p:sp>
        <p:nvSpPr>
          <p:cNvPr id="3" name="TextBox 2"/>
          <p:cNvSpPr txBox="1"/>
          <p:nvPr/>
        </p:nvSpPr>
        <p:spPr>
          <a:xfrm>
            <a:off x="1" y="1249636"/>
            <a:ext cx="12192000" cy="1477328"/>
          </a:xfrm>
          <a:prstGeom prst="rect">
            <a:avLst/>
          </a:prstGeom>
          <a:solidFill>
            <a:srgbClr val="7030A0"/>
          </a:solidFill>
        </p:spPr>
        <p:txBody>
          <a:bodyPr wrap="square" rtlCol="0">
            <a:spAutoFit/>
          </a:bodyPr>
          <a:lstStyle/>
          <a:p>
            <a:r>
              <a:rPr lang="bn-IN" sz="3600" dirty="0" smtClean="0">
                <a:solidFill>
                  <a:srgbClr val="00B0F0"/>
                </a:solidFill>
                <a:latin typeface="NikoshBAN" panose="02000000000000000000" pitchFamily="2" charset="0"/>
                <a:cs typeface="NikoshBAN" panose="02000000000000000000" pitchFamily="2" charset="0"/>
              </a:rPr>
              <a:t>১ বামপাশের সাথে ডান পাশ মিল করঃ</a:t>
            </a:r>
          </a:p>
          <a:p>
            <a:r>
              <a:rPr lang="bn-IN" sz="3600" dirty="0" smtClean="0">
                <a:solidFill>
                  <a:srgbClr val="00B0F0"/>
                </a:solidFill>
                <a:latin typeface="NikoshBAN" panose="02000000000000000000" pitchFamily="2" charset="0"/>
                <a:cs typeface="NikoshBAN" panose="02000000000000000000" pitchFamily="2" charset="0"/>
              </a:rPr>
              <a:t>(বাসস্থানের উপর ভিত্তি করে)</a:t>
            </a:r>
            <a:endParaRPr lang="bn-IN" dirty="0" smtClean="0">
              <a:solidFill>
                <a:srgbClr val="00B0F0"/>
              </a:solidFill>
              <a:latin typeface="NikoshBAN" panose="02000000000000000000" pitchFamily="2" charset="0"/>
              <a:cs typeface="NikoshBAN" panose="02000000000000000000" pitchFamily="2" charset="0"/>
            </a:endParaRPr>
          </a:p>
          <a:p>
            <a:endParaRPr lang="en-US" dirty="0">
              <a:latin typeface="NikoshBAN" panose="02000000000000000000" pitchFamily="2" charset="0"/>
              <a:cs typeface="NikoshBAN" panose="02000000000000000000"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783290053"/>
              </p:ext>
            </p:extLst>
          </p:nvPr>
        </p:nvGraphicFramePr>
        <p:xfrm>
          <a:off x="0" y="2501652"/>
          <a:ext cx="5763162" cy="4310306"/>
        </p:xfrm>
        <a:graphic>
          <a:graphicData uri="http://schemas.openxmlformats.org/drawingml/2006/table">
            <a:tbl>
              <a:tblPr firstRow="1" bandRow="1">
                <a:tableStyleId>{5C22544A-7EE6-4342-B048-85BDC9FD1C3A}</a:tableStyleId>
              </a:tblPr>
              <a:tblGrid>
                <a:gridCol w="2881581"/>
                <a:gridCol w="2881581"/>
              </a:tblGrid>
              <a:tr h="1089087">
                <a:tc>
                  <a:txBody>
                    <a:bodyPr/>
                    <a:lstStyle/>
                    <a:p>
                      <a:r>
                        <a:rPr lang="bn-IN" sz="4800" dirty="0" smtClean="0">
                          <a:latin typeface="NikoshBAN" panose="02000000000000000000" pitchFamily="2" charset="0"/>
                          <a:cs typeface="NikoshBAN" panose="02000000000000000000" pitchFamily="2" charset="0"/>
                        </a:rPr>
                        <a:t>১।</a:t>
                      </a:r>
                      <a:r>
                        <a:rPr lang="bn-IN" sz="4800" baseline="0" dirty="0" smtClean="0">
                          <a:latin typeface="NikoshBAN" panose="02000000000000000000" pitchFamily="2" charset="0"/>
                          <a:cs typeface="NikoshBAN" panose="02000000000000000000" pitchFamily="2" charset="0"/>
                        </a:rPr>
                        <a:t> তিমি</a:t>
                      </a:r>
                    </a:p>
                  </a:txBody>
                  <a:tcPr>
                    <a:solidFill>
                      <a:srgbClr val="00B050"/>
                    </a:solidFill>
                  </a:tcPr>
                </a:tc>
                <a:tc>
                  <a:txBody>
                    <a:bodyPr/>
                    <a:lstStyle/>
                    <a:p>
                      <a:r>
                        <a:rPr lang="bn-IN" sz="4800" dirty="0" smtClean="0">
                          <a:latin typeface="NikoshBAN" panose="02000000000000000000" pitchFamily="2" charset="0"/>
                          <a:cs typeface="NikoshBAN" panose="02000000000000000000" pitchFamily="2" charset="0"/>
                        </a:rPr>
                        <a:t> ব</a:t>
                      </a:r>
                      <a:r>
                        <a:rPr lang="bn-IN" sz="4800" baseline="0" dirty="0" smtClean="0">
                          <a:latin typeface="NikoshBAN" panose="02000000000000000000" pitchFamily="2" charset="0"/>
                          <a:cs typeface="NikoshBAN" panose="02000000000000000000" pitchFamily="2" charset="0"/>
                        </a:rPr>
                        <a:t>ন</a:t>
                      </a:r>
                      <a:endParaRPr lang="en-US" sz="4800" dirty="0">
                        <a:latin typeface="NikoshBAN" panose="02000000000000000000" pitchFamily="2" charset="0"/>
                        <a:cs typeface="NikoshBAN" panose="02000000000000000000" pitchFamily="2" charset="0"/>
                      </a:endParaRPr>
                    </a:p>
                  </a:txBody>
                  <a:tcPr>
                    <a:solidFill>
                      <a:srgbClr val="00B050"/>
                    </a:solidFill>
                  </a:tcPr>
                </a:tc>
              </a:tr>
              <a:tr h="1043045">
                <a:tc>
                  <a:txBody>
                    <a:bodyPr/>
                    <a:lstStyle/>
                    <a:p>
                      <a:r>
                        <a:rPr lang="bn-IN" sz="4800" dirty="0" smtClean="0">
                          <a:latin typeface="NikoshBAN" panose="02000000000000000000" pitchFamily="2" charset="0"/>
                          <a:cs typeface="NikoshBAN" panose="02000000000000000000" pitchFamily="2" charset="0"/>
                        </a:rPr>
                        <a:t>২।</a:t>
                      </a:r>
                      <a:r>
                        <a:rPr lang="bn-IN" sz="4800" baseline="0" dirty="0" smtClean="0">
                          <a:latin typeface="NikoshBAN" panose="02000000000000000000" pitchFamily="2" charset="0"/>
                          <a:cs typeface="NikoshBAN" panose="02000000000000000000" pitchFamily="2" charset="0"/>
                        </a:rPr>
                        <a:t> </a:t>
                      </a:r>
                      <a:r>
                        <a:rPr lang="bn-IN" sz="4800" dirty="0" smtClean="0">
                          <a:latin typeface="NikoshBAN" panose="02000000000000000000" pitchFamily="2" charset="0"/>
                          <a:cs typeface="NikoshBAN" panose="02000000000000000000" pitchFamily="2" charset="0"/>
                        </a:rPr>
                        <a:t>কচুরিপানা</a:t>
                      </a:r>
                      <a:endParaRPr lang="en-US" sz="4800" dirty="0">
                        <a:latin typeface="NikoshBAN" panose="02000000000000000000" pitchFamily="2" charset="0"/>
                        <a:cs typeface="NikoshBAN" panose="02000000000000000000" pitchFamily="2" charset="0"/>
                      </a:endParaRPr>
                    </a:p>
                  </a:txBody>
                  <a:tcPr>
                    <a:solidFill>
                      <a:srgbClr val="00B050"/>
                    </a:solidFill>
                  </a:tcPr>
                </a:tc>
                <a:tc>
                  <a:txBody>
                    <a:bodyPr/>
                    <a:lstStyle/>
                    <a:p>
                      <a:r>
                        <a:rPr lang="bn-IN" sz="4800" baseline="0" dirty="0" smtClean="0">
                          <a:latin typeface="NikoshBAN" panose="02000000000000000000" pitchFamily="2" charset="0"/>
                          <a:cs typeface="NikoshBAN" panose="02000000000000000000" pitchFamily="2" charset="0"/>
                        </a:rPr>
                        <a:t> গৃহ</a:t>
                      </a:r>
                      <a:endParaRPr lang="en-US" sz="4800" baseline="0" dirty="0">
                        <a:latin typeface="NikoshBAN" panose="02000000000000000000" pitchFamily="2" charset="0"/>
                        <a:cs typeface="NikoshBAN" panose="02000000000000000000" pitchFamily="2" charset="0"/>
                      </a:endParaRPr>
                    </a:p>
                  </a:txBody>
                  <a:tcPr>
                    <a:solidFill>
                      <a:srgbClr val="00B050"/>
                    </a:solidFill>
                  </a:tcPr>
                </a:tc>
              </a:tr>
              <a:tr h="1089087">
                <a:tc>
                  <a:txBody>
                    <a:bodyPr/>
                    <a:lstStyle/>
                    <a:p>
                      <a:r>
                        <a:rPr lang="bn-IN" sz="4800" dirty="0" smtClean="0">
                          <a:latin typeface="NikoshBAN" panose="02000000000000000000" pitchFamily="2" charset="0"/>
                          <a:cs typeface="NikoshBAN" panose="02000000000000000000" pitchFamily="2" charset="0"/>
                        </a:rPr>
                        <a:t>৩। বানর</a:t>
                      </a:r>
                    </a:p>
                  </a:txBody>
                  <a:tcPr>
                    <a:solidFill>
                      <a:srgbClr val="00B050"/>
                    </a:solidFill>
                  </a:tcPr>
                </a:tc>
                <a:tc>
                  <a:txBody>
                    <a:bodyPr/>
                    <a:lstStyle/>
                    <a:p>
                      <a:r>
                        <a:rPr lang="bn-IN" sz="4800" dirty="0" smtClean="0">
                          <a:latin typeface="NikoshBAN" panose="02000000000000000000" pitchFamily="2" charset="0"/>
                          <a:cs typeface="NikoshBAN" panose="02000000000000000000" pitchFamily="2" charset="0"/>
                        </a:rPr>
                        <a:t> পুকুর</a:t>
                      </a:r>
                      <a:endParaRPr lang="en-US" sz="4800" dirty="0">
                        <a:latin typeface="NikoshBAN" panose="02000000000000000000" pitchFamily="2" charset="0"/>
                        <a:cs typeface="NikoshBAN" panose="02000000000000000000" pitchFamily="2" charset="0"/>
                      </a:endParaRPr>
                    </a:p>
                  </a:txBody>
                  <a:tcPr>
                    <a:solidFill>
                      <a:srgbClr val="00B050"/>
                    </a:solidFill>
                  </a:tcPr>
                </a:tc>
              </a:tr>
              <a:tr h="1089087">
                <a:tc>
                  <a:txBody>
                    <a:bodyPr/>
                    <a:lstStyle/>
                    <a:p>
                      <a:r>
                        <a:rPr lang="bn-IN" sz="4800" dirty="0" smtClean="0">
                          <a:latin typeface="NikoshBAN" panose="02000000000000000000" pitchFamily="2" charset="0"/>
                          <a:cs typeface="NikoshBAN" panose="02000000000000000000" pitchFamily="2" charset="0"/>
                        </a:rPr>
                        <a:t>৪। মানুষ</a:t>
                      </a:r>
                      <a:endParaRPr lang="en-US" sz="4800" dirty="0">
                        <a:latin typeface="NikoshBAN" panose="02000000000000000000" pitchFamily="2" charset="0"/>
                        <a:cs typeface="NikoshBAN" panose="02000000000000000000" pitchFamily="2" charset="0"/>
                      </a:endParaRPr>
                    </a:p>
                  </a:txBody>
                  <a:tcPr>
                    <a:solidFill>
                      <a:srgbClr val="00B050"/>
                    </a:solidFill>
                  </a:tcPr>
                </a:tc>
                <a:tc>
                  <a:txBody>
                    <a:bodyPr/>
                    <a:lstStyle/>
                    <a:p>
                      <a:r>
                        <a:rPr lang="bn-IN" sz="4800" dirty="0" smtClean="0">
                          <a:latin typeface="NikoshBAN" panose="02000000000000000000" pitchFamily="2" charset="0"/>
                          <a:cs typeface="NikoshBAN" panose="02000000000000000000" pitchFamily="2" charset="0"/>
                        </a:rPr>
                        <a:t> সমুদ্রে</a:t>
                      </a:r>
                      <a:endParaRPr lang="en-US" sz="4800" dirty="0">
                        <a:latin typeface="NikoshBAN" panose="02000000000000000000" pitchFamily="2" charset="0"/>
                        <a:cs typeface="NikoshBAN" panose="02000000000000000000" pitchFamily="2" charset="0"/>
                      </a:endParaRPr>
                    </a:p>
                  </a:txBody>
                  <a:tcPr>
                    <a:solidFill>
                      <a:srgbClr val="00B050"/>
                    </a:solidFill>
                  </a:tcPr>
                </a:tc>
              </a:tr>
            </a:tbl>
          </a:graphicData>
        </a:graphic>
      </p:graphicFrame>
      <p:sp>
        <p:nvSpPr>
          <p:cNvPr id="5" name="TextBox 4"/>
          <p:cNvSpPr txBox="1"/>
          <p:nvPr/>
        </p:nvSpPr>
        <p:spPr>
          <a:xfrm>
            <a:off x="5770606" y="1315593"/>
            <a:ext cx="5819712" cy="646331"/>
          </a:xfrm>
          <a:prstGeom prst="rect">
            <a:avLst/>
          </a:prstGeom>
          <a:solidFill>
            <a:schemeClr val="bg1"/>
          </a:solidFill>
        </p:spPr>
        <p:txBody>
          <a:bodyPr wrap="square" rtlCol="0">
            <a:spAutoFit/>
          </a:bodyPr>
          <a:lstStyle/>
          <a:p>
            <a:r>
              <a:rPr lang="bn-IN" sz="3600" dirty="0" smtClean="0">
                <a:solidFill>
                  <a:srgbClr val="00B0F0"/>
                </a:solidFill>
                <a:latin typeface="NikoshBAN" panose="02000000000000000000" pitchFamily="2" charset="0"/>
                <a:cs typeface="NikoshBAN" panose="02000000000000000000" pitchFamily="2" charset="0"/>
              </a:rPr>
              <a:t>২। শূন্যস্থান পূরণ করঃ</a:t>
            </a:r>
            <a:endParaRPr lang="en-US" sz="3600" dirty="0" smtClean="0">
              <a:solidFill>
                <a:srgbClr val="00B0F0"/>
              </a:solidFill>
              <a:latin typeface="NikoshBAN" panose="02000000000000000000" pitchFamily="2" charset="0"/>
              <a:cs typeface="NikoshBAN" panose="02000000000000000000" pitchFamily="2" charset="0"/>
            </a:endParaRPr>
          </a:p>
        </p:txBody>
      </p:sp>
      <p:sp>
        <p:nvSpPr>
          <p:cNvPr id="6" name="TextBox 5"/>
          <p:cNvSpPr txBox="1"/>
          <p:nvPr/>
        </p:nvSpPr>
        <p:spPr>
          <a:xfrm>
            <a:off x="5758249" y="2456795"/>
            <a:ext cx="6318475" cy="4401205"/>
          </a:xfrm>
          <a:prstGeom prst="rect">
            <a:avLst/>
          </a:prstGeom>
          <a:pattFill prst="zigZag">
            <a:fgClr>
              <a:schemeClr val="accent1"/>
            </a:fgClr>
            <a:bgClr>
              <a:schemeClr val="bg1"/>
            </a:bgClr>
          </a:pattFill>
        </p:spPr>
        <p:txBody>
          <a:bodyPr wrap="square" rtlCol="0">
            <a:spAutoFit/>
          </a:bodyPr>
          <a:lstStyle/>
          <a:p>
            <a:r>
              <a:rPr lang="bn-IN" sz="4000" dirty="0" smtClean="0">
                <a:solidFill>
                  <a:srgbClr val="7030A0"/>
                </a:solidFill>
                <a:latin typeface="NikoshBAN" panose="02000000000000000000" pitchFamily="2" charset="0"/>
                <a:cs typeface="NikoshBAN" panose="02000000000000000000" pitchFamily="2" charset="0"/>
              </a:rPr>
              <a:t>১। ......... নিজের খাদ্য </a:t>
            </a:r>
            <a:r>
              <a:rPr lang="en-US" sz="4000" dirty="0" err="1" smtClean="0">
                <a:solidFill>
                  <a:srgbClr val="7030A0"/>
                </a:solidFill>
                <a:latin typeface="NikoshBAN" panose="02000000000000000000" pitchFamily="2" charset="0"/>
                <a:cs typeface="NikoshBAN" panose="02000000000000000000" pitchFamily="2" charset="0"/>
              </a:rPr>
              <a:t>নিজে</a:t>
            </a:r>
            <a:r>
              <a:rPr lang="en-US" sz="4000" dirty="0" smtClean="0">
                <a:solidFill>
                  <a:srgbClr val="7030A0"/>
                </a:solidFill>
                <a:latin typeface="NikoshBAN" panose="02000000000000000000" pitchFamily="2" charset="0"/>
                <a:cs typeface="NikoshBAN" panose="02000000000000000000" pitchFamily="2" charset="0"/>
              </a:rPr>
              <a:t> </a:t>
            </a:r>
            <a:r>
              <a:rPr lang="en-US" sz="4000" dirty="0" err="1" smtClean="0">
                <a:solidFill>
                  <a:srgbClr val="7030A0"/>
                </a:solidFill>
                <a:latin typeface="NikoshBAN" panose="02000000000000000000" pitchFamily="2" charset="0"/>
                <a:cs typeface="NikoshBAN" panose="02000000000000000000" pitchFamily="2" charset="0"/>
              </a:rPr>
              <a:t>তৈরি</a:t>
            </a:r>
            <a:r>
              <a:rPr lang="en-US" sz="4000" dirty="0" smtClean="0">
                <a:solidFill>
                  <a:srgbClr val="7030A0"/>
                </a:solidFill>
                <a:latin typeface="NikoshBAN" panose="02000000000000000000" pitchFamily="2" charset="0"/>
                <a:cs typeface="NikoshBAN" panose="02000000000000000000" pitchFamily="2" charset="0"/>
              </a:rPr>
              <a:t> </a:t>
            </a:r>
            <a:r>
              <a:rPr lang="en-US" sz="4000" dirty="0" err="1" smtClean="0">
                <a:solidFill>
                  <a:srgbClr val="7030A0"/>
                </a:solidFill>
                <a:latin typeface="NikoshBAN" panose="02000000000000000000" pitchFamily="2" charset="0"/>
                <a:cs typeface="NikoshBAN" panose="02000000000000000000" pitchFamily="2" charset="0"/>
              </a:rPr>
              <a:t>করতে</a:t>
            </a:r>
            <a:r>
              <a:rPr lang="en-US" sz="4000" dirty="0" smtClean="0">
                <a:solidFill>
                  <a:srgbClr val="7030A0"/>
                </a:solidFill>
                <a:latin typeface="NikoshBAN" panose="02000000000000000000" pitchFamily="2" charset="0"/>
                <a:cs typeface="NikoshBAN" panose="02000000000000000000" pitchFamily="2" charset="0"/>
              </a:rPr>
              <a:t> </a:t>
            </a:r>
            <a:r>
              <a:rPr lang="en-US" sz="4000" dirty="0" err="1" smtClean="0">
                <a:solidFill>
                  <a:srgbClr val="7030A0"/>
                </a:solidFill>
                <a:latin typeface="NikoshBAN" panose="02000000000000000000" pitchFamily="2" charset="0"/>
                <a:cs typeface="NikoshBAN" panose="02000000000000000000" pitchFamily="2" charset="0"/>
              </a:rPr>
              <a:t>পারে</a:t>
            </a:r>
            <a:r>
              <a:rPr lang="en-US" sz="4000" dirty="0" smtClean="0">
                <a:solidFill>
                  <a:srgbClr val="7030A0"/>
                </a:solidFill>
                <a:latin typeface="NikoshBAN" panose="02000000000000000000" pitchFamily="2" charset="0"/>
                <a:cs typeface="NikoshBAN" panose="02000000000000000000" pitchFamily="2" charset="0"/>
              </a:rPr>
              <a:t>।</a:t>
            </a:r>
          </a:p>
          <a:p>
            <a:r>
              <a:rPr lang="en-US" sz="4000" dirty="0" smtClean="0">
                <a:solidFill>
                  <a:srgbClr val="7030A0"/>
                </a:solidFill>
                <a:latin typeface="NikoshBAN" panose="02000000000000000000" pitchFamily="2" charset="0"/>
                <a:cs typeface="NikoshBAN" panose="02000000000000000000" pitchFamily="2" charset="0"/>
              </a:rPr>
              <a:t>২। </a:t>
            </a:r>
            <a:r>
              <a:rPr lang="en-US" sz="4000" dirty="0" err="1" smtClean="0">
                <a:solidFill>
                  <a:srgbClr val="7030A0"/>
                </a:solidFill>
                <a:latin typeface="NikoshBAN" panose="02000000000000000000" pitchFamily="2" charset="0"/>
                <a:cs typeface="NikoshBAN" panose="02000000000000000000" pitchFamily="2" charset="0"/>
              </a:rPr>
              <a:t>প্রাণী</a:t>
            </a:r>
            <a:r>
              <a:rPr lang="en-US" sz="4000" dirty="0" smtClean="0">
                <a:solidFill>
                  <a:srgbClr val="7030A0"/>
                </a:solidFill>
                <a:latin typeface="NikoshBAN" panose="02000000000000000000" pitchFamily="2" charset="0"/>
                <a:cs typeface="NikoshBAN" panose="02000000000000000000" pitchFamily="2" charset="0"/>
              </a:rPr>
              <a:t> </a:t>
            </a:r>
            <a:r>
              <a:rPr lang="en-US" sz="4000" dirty="0" err="1" smtClean="0">
                <a:solidFill>
                  <a:srgbClr val="7030A0"/>
                </a:solidFill>
                <a:latin typeface="NikoshBAN" panose="02000000000000000000" pitchFamily="2" charset="0"/>
                <a:cs typeface="NikoshBAN" panose="02000000000000000000" pitchFamily="2" charset="0"/>
              </a:rPr>
              <a:t>খাদ্যের</a:t>
            </a:r>
            <a:r>
              <a:rPr lang="en-US" sz="4000" dirty="0" smtClean="0">
                <a:solidFill>
                  <a:srgbClr val="7030A0"/>
                </a:solidFill>
                <a:latin typeface="NikoshBAN" panose="02000000000000000000" pitchFamily="2" charset="0"/>
                <a:cs typeface="NikoshBAN" panose="02000000000000000000" pitchFamily="2" charset="0"/>
              </a:rPr>
              <a:t> </a:t>
            </a:r>
            <a:r>
              <a:rPr lang="en-US" sz="4000" dirty="0" err="1" smtClean="0">
                <a:solidFill>
                  <a:srgbClr val="7030A0"/>
                </a:solidFill>
                <a:latin typeface="NikoshBAN" panose="02000000000000000000" pitchFamily="2" charset="0"/>
                <a:cs typeface="NikoshBAN" panose="02000000000000000000" pitchFamily="2" charset="0"/>
              </a:rPr>
              <a:t>জন্য</a:t>
            </a:r>
            <a:r>
              <a:rPr lang="en-US" sz="4000" dirty="0" smtClean="0">
                <a:solidFill>
                  <a:srgbClr val="7030A0"/>
                </a:solidFill>
                <a:latin typeface="NikoshBAN" panose="02000000000000000000" pitchFamily="2" charset="0"/>
                <a:cs typeface="NikoshBAN" panose="02000000000000000000" pitchFamily="2" charset="0"/>
              </a:rPr>
              <a:t> ……….</a:t>
            </a:r>
            <a:r>
              <a:rPr lang="en-US" sz="4000" dirty="0" err="1" smtClean="0">
                <a:solidFill>
                  <a:srgbClr val="7030A0"/>
                </a:solidFill>
                <a:latin typeface="NikoshBAN" panose="02000000000000000000" pitchFamily="2" charset="0"/>
                <a:cs typeface="NikoshBAN" panose="02000000000000000000" pitchFamily="2" charset="0"/>
              </a:rPr>
              <a:t>উপর</a:t>
            </a:r>
            <a:r>
              <a:rPr lang="en-US" sz="4000" dirty="0" smtClean="0">
                <a:solidFill>
                  <a:srgbClr val="7030A0"/>
                </a:solidFill>
                <a:latin typeface="NikoshBAN" panose="02000000000000000000" pitchFamily="2" charset="0"/>
                <a:cs typeface="NikoshBAN" panose="02000000000000000000" pitchFamily="2" charset="0"/>
              </a:rPr>
              <a:t> </a:t>
            </a:r>
            <a:r>
              <a:rPr lang="en-US" sz="4000" dirty="0" err="1" smtClean="0">
                <a:solidFill>
                  <a:srgbClr val="7030A0"/>
                </a:solidFill>
                <a:latin typeface="NikoshBAN" panose="02000000000000000000" pitchFamily="2" charset="0"/>
                <a:cs typeface="NikoshBAN" panose="02000000000000000000" pitchFamily="2" charset="0"/>
              </a:rPr>
              <a:t>নির্ভরশীল</a:t>
            </a:r>
            <a:r>
              <a:rPr lang="en-US" sz="4000" dirty="0" smtClean="0">
                <a:solidFill>
                  <a:srgbClr val="7030A0"/>
                </a:solidFill>
                <a:latin typeface="NikoshBAN" panose="02000000000000000000" pitchFamily="2" charset="0"/>
                <a:cs typeface="NikoshBAN" panose="02000000000000000000" pitchFamily="2" charset="0"/>
              </a:rPr>
              <a:t>।</a:t>
            </a:r>
          </a:p>
          <a:p>
            <a:r>
              <a:rPr lang="en-US" sz="4000" dirty="0" smtClean="0">
                <a:solidFill>
                  <a:srgbClr val="7030A0"/>
                </a:solidFill>
                <a:latin typeface="NikoshBAN" panose="02000000000000000000" pitchFamily="2" charset="0"/>
                <a:cs typeface="NikoshBAN" panose="02000000000000000000" pitchFamily="2" charset="0"/>
              </a:rPr>
              <a:t>৩। ……….</a:t>
            </a:r>
            <a:r>
              <a:rPr lang="en-US" sz="4000" dirty="0" err="1" smtClean="0">
                <a:solidFill>
                  <a:srgbClr val="7030A0"/>
                </a:solidFill>
                <a:latin typeface="NikoshBAN" panose="02000000000000000000" pitchFamily="2" charset="0"/>
                <a:cs typeface="NikoshBAN" panose="02000000000000000000" pitchFamily="2" charset="0"/>
              </a:rPr>
              <a:t>প্রাণী</a:t>
            </a:r>
            <a:r>
              <a:rPr lang="en-US" sz="4000" dirty="0" smtClean="0">
                <a:solidFill>
                  <a:srgbClr val="7030A0"/>
                </a:solidFill>
                <a:latin typeface="NikoshBAN" panose="02000000000000000000" pitchFamily="2" charset="0"/>
                <a:cs typeface="NikoshBAN" panose="02000000000000000000" pitchFamily="2" charset="0"/>
              </a:rPr>
              <a:t> </a:t>
            </a:r>
            <a:r>
              <a:rPr lang="en-US" sz="4000" dirty="0" err="1" smtClean="0">
                <a:solidFill>
                  <a:srgbClr val="7030A0"/>
                </a:solidFill>
                <a:latin typeface="NikoshBAN" panose="02000000000000000000" pitchFamily="2" charset="0"/>
                <a:cs typeface="NikoshBAN" panose="02000000000000000000" pitchFamily="2" charset="0"/>
              </a:rPr>
              <a:t>সাড়া</a:t>
            </a:r>
            <a:r>
              <a:rPr lang="en-US" sz="4000" dirty="0" smtClean="0">
                <a:solidFill>
                  <a:srgbClr val="7030A0"/>
                </a:solidFill>
                <a:latin typeface="NikoshBAN" panose="02000000000000000000" pitchFamily="2" charset="0"/>
                <a:cs typeface="NikoshBAN" panose="02000000000000000000" pitchFamily="2" charset="0"/>
              </a:rPr>
              <a:t> </a:t>
            </a:r>
            <a:r>
              <a:rPr lang="en-US" sz="4000" dirty="0" err="1" smtClean="0">
                <a:solidFill>
                  <a:srgbClr val="7030A0"/>
                </a:solidFill>
                <a:latin typeface="NikoshBAN" panose="02000000000000000000" pitchFamily="2" charset="0"/>
                <a:cs typeface="NikoshBAN" panose="02000000000000000000" pitchFamily="2" charset="0"/>
              </a:rPr>
              <a:t>প্রদান</a:t>
            </a:r>
            <a:r>
              <a:rPr lang="en-US" sz="4000" dirty="0" smtClean="0">
                <a:solidFill>
                  <a:srgbClr val="7030A0"/>
                </a:solidFill>
                <a:latin typeface="NikoshBAN" panose="02000000000000000000" pitchFamily="2" charset="0"/>
                <a:cs typeface="NikoshBAN" panose="02000000000000000000" pitchFamily="2" charset="0"/>
              </a:rPr>
              <a:t> </a:t>
            </a:r>
            <a:r>
              <a:rPr lang="en-US" sz="4000" dirty="0" err="1" smtClean="0">
                <a:solidFill>
                  <a:srgbClr val="7030A0"/>
                </a:solidFill>
                <a:latin typeface="NikoshBAN" panose="02000000000000000000" pitchFamily="2" charset="0"/>
                <a:cs typeface="NikoshBAN" panose="02000000000000000000" pitchFamily="2" charset="0"/>
              </a:rPr>
              <a:t>করে</a:t>
            </a:r>
            <a:r>
              <a:rPr lang="en-US" sz="4000" dirty="0" smtClean="0">
                <a:solidFill>
                  <a:srgbClr val="7030A0"/>
                </a:solidFill>
                <a:latin typeface="NikoshBAN" panose="02000000000000000000" pitchFamily="2" charset="0"/>
                <a:cs typeface="NikoshBAN" panose="02000000000000000000" pitchFamily="2" charset="0"/>
              </a:rPr>
              <a:t>।</a:t>
            </a:r>
          </a:p>
          <a:p>
            <a:endParaRPr lang="bn-IN" sz="4000" dirty="0" smtClean="0">
              <a:solidFill>
                <a:srgbClr val="7030A0"/>
              </a:solidFill>
              <a:latin typeface="NikoshBAN" panose="02000000000000000000" pitchFamily="2" charset="0"/>
              <a:cs typeface="NikoshBAN" panose="02000000000000000000" pitchFamily="2" charset="0"/>
            </a:endParaRPr>
          </a:p>
          <a:p>
            <a:r>
              <a:rPr lang="en-US" sz="4000" dirty="0" smtClean="0">
                <a:solidFill>
                  <a:srgbClr val="7030A0"/>
                </a:solidFill>
                <a:latin typeface="NikoshBAN" panose="02000000000000000000" pitchFamily="2" charset="0"/>
                <a:cs typeface="NikoshBAN" panose="02000000000000000000" pitchFamily="2" charset="0"/>
              </a:rPr>
              <a:t>৪। </a:t>
            </a:r>
            <a:r>
              <a:rPr lang="en-US" sz="4000" dirty="0" err="1" smtClean="0">
                <a:solidFill>
                  <a:srgbClr val="7030A0"/>
                </a:solidFill>
                <a:latin typeface="NikoshBAN" panose="02000000000000000000" pitchFamily="2" charset="0"/>
                <a:cs typeface="NikoshBAN" panose="02000000000000000000" pitchFamily="2" charset="0"/>
              </a:rPr>
              <a:t>উদ্ভিদ</a:t>
            </a:r>
            <a:r>
              <a:rPr lang="en-US" sz="4000" dirty="0" smtClean="0">
                <a:solidFill>
                  <a:srgbClr val="7030A0"/>
                </a:solidFill>
                <a:latin typeface="NikoshBAN" panose="02000000000000000000" pitchFamily="2" charset="0"/>
                <a:cs typeface="NikoshBAN" panose="02000000000000000000" pitchFamily="2" charset="0"/>
              </a:rPr>
              <a:t> ও </a:t>
            </a:r>
            <a:r>
              <a:rPr lang="en-US" sz="4000" dirty="0" err="1" smtClean="0">
                <a:solidFill>
                  <a:srgbClr val="7030A0"/>
                </a:solidFill>
                <a:latin typeface="NikoshBAN" panose="02000000000000000000" pitchFamily="2" charset="0"/>
                <a:cs typeface="NikoshBAN" panose="02000000000000000000" pitchFamily="2" charset="0"/>
              </a:rPr>
              <a:t>প্রাণীর</a:t>
            </a:r>
            <a:r>
              <a:rPr lang="en-US" sz="4000" dirty="0" smtClean="0">
                <a:solidFill>
                  <a:srgbClr val="7030A0"/>
                </a:solidFill>
                <a:latin typeface="NikoshBAN" panose="02000000000000000000" pitchFamily="2" charset="0"/>
                <a:cs typeface="NikoshBAN" panose="02000000000000000000" pitchFamily="2" charset="0"/>
              </a:rPr>
              <a:t> </a:t>
            </a:r>
            <a:r>
              <a:rPr lang="en-US" sz="4000" dirty="0" err="1" smtClean="0">
                <a:solidFill>
                  <a:srgbClr val="7030A0"/>
                </a:solidFill>
                <a:latin typeface="NikoshBAN" panose="02000000000000000000" pitchFamily="2" charset="0"/>
                <a:cs typeface="NikoshBAN" panose="02000000000000000000" pitchFamily="2" charset="0"/>
              </a:rPr>
              <a:t>উভয়ে</a:t>
            </a:r>
            <a:r>
              <a:rPr lang="en-US" sz="4000" dirty="0" smtClean="0">
                <a:solidFill>
                  <a:srgbClr val="7030A0"/>
                </a:solidFill>
                <a:latin typeface="NikoshBAN" panose="02000000000000000000" pitchFamily="2" charset="0"/>
                <a:cs typeface="NikoshBAN" panose="02000000000000000000" pitchFamily="2" charset="0"/>
              </a:rPr>
              <a:t>…….</a:t>
            </a:r>
            <a:r>
              <a:rPr lang="en-US" sz="4000" dirty="0" err="1" smtClean="0">
                <a:solidFill>
                  <a:srgbClr val="7030A0"/>
                </a:solidFill>
                <a:latin typeface="NikoshBAN" panose="02000000000000000000" pitchFamily="2" charset="0"/>
                <a:cs typeface="NikoshBAN" panose="02000000000000000000" pitchFamily="2" charset="0"/>
              </a:rPr>
              <a:t>আছে</a:t>
            </a:r>
            <a:r>
              <a:rPr lang="en-US" sz="4000" dirty="0" smtClean="0">
                <a:solidFill>
                  <a:srgbClr val="7030A0"/>
                </a:solidFill>
                <a:latin typeface="NikoshBAN" panose="02000000000000000000" pitchFamily="2" charset="0"/>
                <a:cs typeface="NikoshBAN" panose="02000000000000000000" pitchFamily="2" charset="0"/>
              </a:rPr>
              <a:t>।</a:t>
            </a:r>
            <a:r>
              <a:rPr lang="bn-IN" sz="4000" dirty="0" smtClean="0">
                <a:solidFill>
                  <a:srgbClr val="7030A0"/>
                </a:solidFill>
              </a:rPr>
              <a:t> </a:t>
            </a:r>
            <a:endParaRPr lang="en-US" sz="4000" dirty="0" smtClean="0">
              <a:solidFill>
                <a:srgbClr val="7030A0"/>
              </a:solidFill>
            </a:endParaRPr>
          </a:p>
        </p:txBody>
      </p:sp>
    </p:spTree>
    <p:extLst>
      <p:ext uri="{BB962C8B-B14F-4D97-AF65-F5344CB8AC3E}">
        <p14:creationId xmlns:p14="http://schemas.microsoft.com/office/powerpoint/2010/main" val="1947641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down)">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2889788" y="913843"/>
            <a:ext cx="6705600" cy="1862048"/>
          </a:xfrm>
          <a:prstGeom prst="rect">
            <a:avLst/>
          </a:prstGeom>
          <a:noFill/>
        </p:spPr>
        <p:txBody>
          <a:bodyPr wrap="square" rtlCol="0">
            <a:spAutoFit/>
          </a:bodyPr>
          <a:lstStyle/>
          <a:p>
            <a:r>
              <a:rPr lang="en-US" sz="11500" dirty="0" err="1" smtClean="0">
                <a:solidFill>
                  <a:srgbClr val="7030A0"/>
                </a:solidFill>
                <a:latin typeface="NikoshBAN" panose="02000000000000000000" pitchFamily="2" charset="0"/>
                <a:cs typeface="NikoshBAN" panose="02000000000000000000" pitchFamily="2" charset="0"/>
              </a:rPr>
              <a:t>নীরব</a:t>
            </a:r>
            <a:r>
              <a:rPr lang="en-US" sz="11500" dirty="0" smtClean="0">
                <a:solidFill>
                  <a:srgbClr val="7030A0"/>
                </a:solidFill>
                <a:latin typeface="NikoshBAN" panose="02000000000000000000" pitchFamily="2" charset="0"/>
                <a:cs typeface="NikoshBAN" panose="02000000000000000000" pitchFamily="2" charset="0"/>
              </a:rPr>
              <a:t> </a:t>
            </a:r>
            <a:r>
              <a:rPr lang="en-US" sz="11500" dirty="0" err="1" smtClean="0">
                <a:solidFill>
                  <a:srgbClr val="7030A0"/>
                </a:solidFill>
                <a:latin typeface="NikoshBAN" panose="02000000000000000000" pitchFamily="2" charset="0"/>
                <a:cs typeface="NikoshBAN" panose="02000000000000000000" pitchFamily="2" charset="0"/>
              </a:rPr>
              <a:t>পাঠ</a:t>
            </a:r>
            <a:endParaRPr lang="en-US" sz="11500" dirty="0">
              <a:solidFill>
                <a:srgbClr val="7030A0"/>
              </a:solidFill>
              <a:latin typeface="NikoshBAN" panose="02000000000000000000" pitchFamily="2" charset="0"/>
              <a:cs typeface="NikoshBAN" panose="02000000000000000000" pitchFamily="2" charset="0"/>
            </a:endParaRPr>
          </a:p>
        </p:txBody>
      </p:sp>
      <p:sp>
        <p:nvSpPr>
          <p:cNvPr id="3" name="TextBox 2"/>
          <p:cNvSpPr txBox="1"/>
          <p:nvPr/>
        </p:nvSpPr>
        <p:spPr>
          <a:xfrm>
            <a:off x="2569939" y="2885136"/>
            <a:ext cx="8318090" cy="3046988"/>
          </a:xfrm>
          <a:prstGeom prst="rect">
            <a:avLst/>
          </a:prstGeom>
          <a:noFill/>
        </p:spPr>
        <p:txBody>
          <a:bodyPr wrap="square" rtlCol="0">
            <a:spAutoFit/>
          </a:bodyPr>
          <a:lstStyle/>
          <a:p>
            <a:r>
              <a:rPr lang="bn-IN" sz="9600" dirty="0" smtClean="0">
                <a:solidFill>
                  <a:srgbClr val="FF0000"/>
                </a:solidFill>
                <a:latin typeface="NikoshBAN" panose="02000000000000000000" pitchFamily="2" charset="0"/>
                <a:cs typeface="NikoshBAN" panose="02000000000000000000" pitchFamily="2" charset="0"/>
              </a:rPr>
              <a:t>শিক্ষার্থীদের নিরবে পাঠ পড়তে দিব।</a:t>
            </a:r>
            <a:endParaRPr lang="en-US" sz="96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77854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pattFill prst="pct8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0" y="-313194"/>
            <a:ext cx="4185513" cy="7171194"/>
          </a:xfrm>
          <a:prstGeom prst="rect">
            <a:avLst/>
          </a:prstGeom>
          <a:solidFill>
            <a:srgbClr val="7030A0"/>
          </a:solidFill>
        </p:spPr>
        <p:txBody>
          <a:bodyPr wrap="square" rtlCol="0">
            <a:spAutoFit/>
          </a:bodyPr>
          <a:lstStyle/>
          <a:p>
            <a:pPr algn="ctr"/>
            <a:r>
              <a:rPr lang="bn-IN" sz="11500" dirty="0" smtClean="0">
                <a:solidFill>
                  <a:srgbClr val="00B0F0"/>
                </a:solidFill>
                <a:latin typeface="NikoshBAN" panose="02000000000000000000" pitchFamily="2" charset="0"/>
                <a:cs typeface="NikoshBAN" panose="02000000000000000000" pitchFamily="2" charset="0"/>
              </a:rPr>
              <a:t>মূ</a:t>
            </a:r>
            <a:endParaRPr lang="en-US" sz="11500" dirty="0" smtClean="0">
              <a:solidFill>
                <a:srgbClr val="00B0F0"/>
              </a:solidFill>
              <a:latin typeface="NikoshBAN" panose="02000000000000000000" pitchFamily="2" charset="0"/>
              <a:cs typeface="NikoshBAN" panose="02000000000000000000" pitchFamily="2" charset="0"/>
            </a:endParaRPr>
          </a:p>
          <a:p>
            <a:pPr algn="ctr"/>
            <a:r>
              <a:rPr lang="bn-IN" sz="11500" dirty="0" smtClean="0">
                <a:solidFill>
                  <a:srgbClr val="00B0F0"/>
                </a:solidFill>
                <a:latin typeface="NikoshBAN" panose="02000000000000000000" pitchFamily="2" charset="0"/>
                <a:cs typeface="NikoshBAN" panose="02000000000000000000" pitchFamily="2" charset="0"/>
              </a:rPr>
              <a:t>ল্যা</a:t>
            </a:r>
            <a:endParaRPr lang="en-US" sz="11500" dirty="0" smtClean="0">
              <a:solidFill>
                <a:srgbClr val="00B0F0"/>
              </a:solidFill>
              <a:latin typeface="NikoshBAN" panose="02000000000000000000" pitchFamily="2" charset="0"/>
              <a:cs typeface="NikoshBAN" panose="02000000000000000000" pitchFamily="2" charset="0"/>
            </a:endParaRPr>
          </a:p>
          <a:p>
            <a:pPr algn="ctr"/>
            <a:r>
              <a:rPr lang="bn-IN" sz="11500" dirty="0" smtClean="0">
                <a:solidFill>
                  <a:srgbClr val="00B0F0"/>
                </a:solidFill>
                <a:latin typeface="NikoshBAN" panose="02000000000000000000" pitchFamily="2" charset="0"/>
                <a:cs typeface="NikoshBAN" panose="02000000000000000000" pitchFamily="2" charset="0"/>
              </a:rPr>
              <a:t>য়</a:t>
            </a:r>
            <a:endParaRPr lang="en-US" sz="11500" dirty="0" smtClean="0">
              <a:solidFill>
                <a:srgbClr val="00B0F0"/>
              </a:solidFill>
              <a:latin typeface="NikoshBAN" panose="02000000000000000000" pitchFamily="2" charset="0"/>
              <a:cs typeface="NikoshBAN" panose="02000000000000000000" pitchFamily="2" charset="0"/>
            </a:endParaRPr>
          </a:p>
          <a:p>
            <a:pPr algn="ctr"/>
            <a:r>
              <a:rPr lang="bn-IN" sz="11500" dirty="0" smtClean="0">
                <a:solidFill>
                  <a:srgbClr val="00B0F0"/>
                </a:solidFill>
                <a:latin typeface="NikoshBAN" panose="02000000000000000000" pitchFamily="2" charset="0"/>
                <a:cs typeface="NikoshBAN" panose="02000000000000000000" pitchFamily="2" charset="0"/>
              </a:rPr>
              <a:t>ন</a:t>
            </a:r>
            <a:endParaRPr lang="bn-IN" sz="11500" dirty="0" smtClean="0">
              <a:solidFill>
                <a:srgbClr val="00B0F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4841" y="-156597"/>
            <a:ext cx="7795647" cy="6858000"/>
          </a:xfrm>
          <a:prstGeom prst="rect">
            <a:avLst/>
          </a:prstGeom>
        </p:spPr>
      </p:pic>
    </p:spTree>
    <p:extLst>
      <p:ext uri="{BB962C8B-B14F-4D97-AF65-F5344CB8AC3E}">
        <p14:creationId xmlns:p14="http://schemas.microsoft.com/office/powerpoint/2010/main" val="374977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122" y="408255"/>
            <a:ext cx="11637819" cy="4985980"/>
          </a:xfrm>
          <a:prstGeom prst="rect">
            <a:avLst/>
          </a:prstGeom>
          <a:pattFill prst="pct50">
            <a:fgClr>
              <a:schemeClr val="accent1"/>
            </a:fgClr>
            <a:bgClr>
              <a:schemeClr val="bg1"/>
            </a:bgClr>
          </a:pattFill>
        </p:spPr>
        <p:txBody>
          <a:bodyPr wrap="square" rtlCol="0">
            <a:spAutoFit/>
          </a:bodyPr>
          <a:lstStyle/>
          <a:p>
            <a:pPr algn="ctr"/>
            <a:r>
              <a:rPr lang="bn-IN" sz="5400" dirty="0" smtClean="0">
                <a:solidFill>
                  <a:srgbClr val="00B050"/>
                </a:solidFill>
                <a:latin typeface="NikoshBAN" panose="02000000000000000000" pitchFamily="2" charset="0"/>
                <a:cs typeface="NikoshBAN" panose="02000000000000000000" pitchFamily="2" charset="0"/>
              </a:rPr>
              <a:t>১। সঠিক উত্তরটি উত্তর পত্রে লিখ।</a:t>
            </a:r>
          </a:p>
          <a:p>
            <a:r>
              <a:rPr lang="bn-IN" sz="4400" dirty="0" smtClean="0">
                <a:solidFill>
                  <a:srgbClr val="FF0000"/>
                </a:solidFill>
                <a:latin typeface="NikoshBAN" panose="02000000000000000000" pitchFamily="2" charset="0"/>
                <a:cs typeface="NikoshBAN" panose="02000000000000000000" pitchFamily="2" charset="0"/>
              </a:rPr>
              <a:t>ক</a:t>
            </a:r>
            <a:r>
              <a:rPr lang="bn-IN" sz="4400" dirty="0">
                <a:solidFill>
                  <a:srgbClr val="FF0000"/>
                </a:solidFill>
                <a:latin typeface="NikoshBAN" panose="02000000000000000000" pitchFamily="2" charset="0"/>
                <a:cs typeface="NikoshBAN" panose="02000000000000000000" pitchFamily="2" charset="0"/>
              </a:rPr>
              <a:t>)</a:t>
            </a:r>
            <a:r>
              <a:rPr lang="bn-IN" sz="4400" dirty="0" smtClean="0">
                <a:solidFill>
                  <a:srgbClr val="FF0000"/>
                </a:solidFill>
                <a:latin typeface="NikoshBAN" panose="02000000000000000000" pitchFamily="2" charset="0"/>
                <a:cs typeface="NikoshBAN" panose="02000000000000000000" pitchFamily="2" charset="0"/>
              </a:rPr>
              <a:t> নিচের কোনটি মরুভূমির প্রাণী?        </a:t>
            </a:r>
          </a:p>
          <a:p>
            <a:r>
              <a:rPr lang="bn-IN" sz="4400" dirty="0" smtClean="0">
                <a:solidFill>
                  <a:srgbClr val="FF0000"/>
                </a:solidFill>
                <a:latin typeface="NikoshBAN" panose="02000000000000000000" pitchFamily="2" charset="0"/>
                <a:cs typeface="NikoshBAN" panose="02000000000000000000" pitchFamily="2" charset="0"/>
              </a:rPr>
              <a:t>    ক) গরু  খ) হরিণ  গ) উট    ঘ) মাছ</a:t>
            </a:r>
          </a:p>
          <a:p>
            <a:endParaRPr lang="bn-IN" sz="4400" dirty="0" smtClean="0">
              <a:solidFill>
                <a:srgbClr val="FF0000"/>
              </a:solidFill>
              <a:latin typeface="NikoshBAN" panose="02000000000000000000" pitchFamily="2" charset="0"/>
              <a:cs typeface="NikoshBAN" panose="02000000000000000000" pitchFamily="2" charset="0"/>
            </a:endParaRPr>
          </a:p>
          <a:p>
            <a:r>
              <a:rPr lang="bn-IN" sz="4400" dirty="0" smtClean="0">
                <a:solidFill>
                  <a:srgbClr val="00B0F0"/>
                </a:solidFill>
                <a:latin typeface="NikoshBAN" panose="02000000000000000000" pitchFamily="2" charset="0"/>
                <a:cs typeface="NikoshBAN" panose="02000000000000000000" pitchFamily="2" charset="0"/>
              </a:rPr>
              <a:t>খ) </a:t>
            </a:r>
            <a:r>
              <a:rPr lang="bn-IN" sz="4400" dirty="0">
                <a:solidFill>
                  <a:srgbClr val="00B0F0"/>
                </a:solidFill>
                <a:latin typeface="NikoshBAN" panose="02000000000000000000" pitchFamily="2" charset="0"/>
                <a:cs typeface="NikoshBAN" panose="02000000000000000000" pitchFamily="2" charset="0"/>
              </a:rPr>
              <a:t>নিচের কোনটি সাড়া প্রদান </a:t>
            </a:r>
            <a:r>
              <a:rPr lang="bn-IN" sz="4400" dirty="0" smtClean="0">
                <a:solidFill>
                  <a:srgbClr val="00B0F0"/>
                </a:solidFill>
                <a:latin typeface="NikoshBAN" panose="02000000000000000000" pitchFamily="2" charset="0"/>
                <a:cs typeface="NikoshBAN" panose="02000000000000000000" pitchFamily="2" charset="0"/>
              </a:rPr>
              <a:t>করে</a:t>
            </a:r>
          </a:p>
          <a:p>
            <a:r>
              <a:rPr lang="bn-IN" sz="4400" dirty="0">
                <a:solidFill>
                  <a:srgbClr val="00B0F0"/>
                </a:solidFill>
                <a:latin typeface="NikoshBAN" panose="02000000000000000000" pitchFamily="2" charset="0"/>
                <a:cs typeface="NikoshBAN" panose="02000000000000000000" pitchFamily="2" charset="0"/>
              </a:rPr>
              <a:t> </a:t>
            </a:r>
            <a:r>
              <a:rPr lang="bn-IN" sz="4400" dirty="0" smtClean="0">
                <a:solidFill>
                  <a:srgbClr val="00B0F0"/>
                </a:solidFill>
                <a:latin typeface="NikoshBAN" panose="02000000000000000000" pitchFamily="2" charset="0"/>
                <a:cs typeface="NikoshBAN" panose="02000000000000000000" pitchFamily="2" charset="0"/>
              </a:rPr>
              <a:t>   ক) উদ্ভিদ  খ) গাছ   গ) চেয়ার  ঘ) প্রাণী</a:t>
            </a:r>
          </a:p>
          <a:p>
            <a:endParaRPr lang="en-US" sz="4400" dirty="0" smtClean="0">
              <a:solidFill>
                <a:srgbClr val="00B0F0"/>
              </a:solidFill>
              <a:latin typeface="NikoshBAN" panose="02000000000000000000" pitchFamily="2" charset="0"/>
              <a:cs typeface="NikoshBAN" panose="02000000000000000000" pitchFamily="2" charset="0"/>
            </a:endParaRPr>
          </a:p>
        </p:txBody>
      </p:sp>
      <p:sp>
        <p:nvSpPr>
          <p:cNvPr id="3" name="TextBox 2"/>
          <p:cNvSpPr txBox="1"/>
          <p:nvPr/>
        </p:nvSpPr>
        <p:spPr>
          <a:xfrm>
            <a:off x="142344" y="5459277"/>
            <a:ext cx="11683072" cy="1015663"/>
          </a:xfrm>
          <a:prstGeom prst="rect">
            <a:avLst/>
          </a:prstGeom>
          <a:solidFill>
            <a:srgbClr val="00B0F0"/>
          </a:solidFill>
        </p:spPr>
        <p:txBody>
          <a:bodyPr wrap="square" rtlCol="0">
            <a:spAutoFit/>
          </a:bodyPr>
          <a:lstStyle/>
          <a:p>
            <a:r>
              <a:rPr lang="bn-IN" sz="6000" dirty="0" smtClean="0">
                <a:solidFill>
                  <a:srgbClr val="7030A0"/>
                </a:solidFill>
              </a:rPr>
              <a:t>  </a:t>
            </a:r>
            <a:r>
              <a:rPr lang="bn-IN" sz="6000" dirty="0" smtClean="0">
                <a:solidFill>
                  <a:srgbClr val="7030A0"/>
                </a:solidFill>
                <a:latin typeface="NikoshBAN" panose="02000000000000000000" pitchFamily="2" charset="0"/>
                <a:cs typeface="NikoshBAN" panose="02000000000000000000" pitchFamily="2" charset="0"/>
              </a:rPr>
              <a:t>২। উদ্ভিদ ও প্রাণীর মধ্যে ৩ টি পার্থক্য লিখ।</a:t>
            </a:r>
            <a:endParaRPr lang="en-US" sz="6000" dirty="0" smtClean="0">
              <a:solidFill>
                <a:srgbClr val="7030A0"/>
              </a:solidFill>
              <a:latin typeface="NikoshBAN" panose="02000000000000000000" pitchFamily="2" charset="0"/>
              <a:cs typeface="NikoshBAN" panose="02000000000000000000" pitchFamily="2" charset="0"/>
            </a:endParaRPr>
          </a:p>
        </p:txBody>
      </p:sp>
      <p:sp>
        <p:nvSpPr>
          <p:cNvPr id="4" name="Pentagon 3"/>
          <p:cNvSpPr/>
          <p:nvPr/>
        </p:nvSpPr>
        <p:spPr>
          <a:xfrm>
            <a:off x="704335" y="2644346"/>
            <a:ext cx="3669957" cy="568411"/>
          </a:xfrm>
          <a:prstGeom prst="homePlat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rgbClr val="FFFF00"/>
                </a:solidFill>
                <a:latin typeface="NikoshBAN" panose="02000000000000000000" pitchFamily="2" charset="0"/>
                <a:cs typeface="NikoshBAN" panose="02000000000000000000" pitchFamily="2" charset="0"/>
              </a:rPr>
              <a:t>উত্তরঃ উট</a:t>
            </a:r>
            <a:endParaRPr lang="en-US" dirty="0">
              <a:solidFill>
                <a:srgbClr val="FFFF00"/>
              </a:solidFill>
              <a:latin typeface="NikoshBAN" panose="02000000000000000000" pitchFamily="2" charset="0"/>
              <a:cs typeface="NikoshBAN" panose="02000000000000000000" pitchFamily="2" charset="0"/>
            </a:endParaRPr>
          </a:p>
        </p:txBody>
      </p:sp>
      <p:sp>
        <p:nvSpPr>
          <p:cNvPr id="5" name="Pentagon 4"/>
          <p:cNvSpPr/>
          <p:nvPr/>
        </p:nvSpPr>
        <p:spPr>
          <a:xfrm>
            <a:off x="469557" y="4695568"/>
            <a:ext cx="3991233" cy="531341"/>
          </a:xfrm>
          <a:prstGeom prst="homePlat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rgbClr val="FFFF00"/>
                </a:solidFill>
                <a:latin typeface="NikoshBAN" panose="02000000000000000000" pitchFamily="2" charset="0"/>
                <a:cs typeface="NikoshBAN" panose="02000000000000000000" pitchFamily="2" charset="0"/>
              </a:rPr>
              <a:t>উত্তরঃ  প্রাণী</a:t>
            </a:r>
            <a:endParaRPr lang="en-US"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9892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80">
                                          <p:stCondLst>
                                            <p:cond delay="0"/>
                                          </p:stCondLst>
                                        </p:cTn>
                                        <p:tgtEl>
                                          <p:spTgt spid="5"/>
                                        </p:tgtEl>
                                      </p:cBhvr>
                                    </p:animEffect>
                                    <p:anim calcmode="lin" valueType="num">
                                      <p:cBhvr>
                                        <p:cTn id="2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5" dur="26">
                                          <p:stCondLst>
                                            <p:cond delay="650"/>
                                          </p:stCondLst>
                                        </p:cTn>
                                        <p:tgtEl>
                                          <p:spTgt spid="5"/>
                                        </p:tgtEl>
                                      </p:cBhvr>
                                      <p:to x="100000" y="60000"/>
                                    </p:animScale>
                                    <p:animScale>
                                      <p:cBhvr>
                                        <p:cTn id="26" dur="166" decel="50000">
                                          <p:stCondLst>
                                            <p:cond delay="676"/>
                                          </p:stCondLst>
                                        </p:cTn>
                                        <p:tgtEl>
                                          <p:spTgt spid="5"/>
                                        </p:tgtEl>
                                      </p:cBhvr>
                                      <p:to x="100000" y="100000"/>
                                    </p:animScale>
                                    <p:animScale>
                                      <p:cBhvr>
                                        <p:cTn id="27" dur="26">
                                          <p:stCondLst>
                                            <p:cond delay="1312"/>
                                          </p:stCondLst>
                                        </p:cTn>
                                        <p:tgtEl>
                                          <p:spTgt spid="5"/>
                                        </p:tgtEl>
                                      </p:cBhvr>
                                      <p:to x="100000" y="80000"/>
                                    </p:animScale>
                                    <p:animScale>
                                      <p:cBhvr>
                                        <p:cTn id="28" dur="166" decel="50000">
                                          <p:stCondLst>
                                            <p:cond delay="1338"/>
                                          </p:stCondLst>
                                        </p:cTn>
                                        <p:tgtEl>
                                          <p:spTgt spid="5"/>
                                        </p:tgtEl>
                                      </p:cBhvr>
                                      <p:to x="100000" y="100000"/>
                                    </p:animScale>
                                    <p:animScale>
                                      <p:cBhvr>
                                        <p:cTn id="29" dur="26">
                                          <p:stCondLst>
                                            <p:cond delay="1642"/>
                                          </p:stCondLst>
                                        </p:cTn>
                                        <p:tgtEl>
                                          <p:spTgt spid="5"/>
                                        </p:tgtEl>
                                      </p:cBhvr>
                                      <p:to x="100000" y="90000"/>
                                    </p:animScale>
                                    <p:animScale>
                                      <p:cBhvr>
                                        <p:cTn id="30" dur="166" decel="50000">
                                          <p:stCondLst>
                                            <p:cond delay="1668"/>
                                          </p:stCondLst>
                                        </p:cTn>
                                        <p:tgtEl>
                                          <p:spTgt spid="5"/>
                                        </p:tgtEl>
                                      </p:cBhvr>
                                      <p:to x="100000" y="100000"/>
                                    </p:animScale>
                                    <p:animScale>
                                      <p:cBhvr>
                                        <p:cTn id="31" dur="26">
                                          <p:stCondLst>
                                            <p:cond delay="1808"/>
                                          </p:stCondLst>
                                        </p:cTn>
                                        <p:tgtEl>
                                          <p:spTgt spid="5"/>
                                        </p:tgtEl>
                                      </p:cBhvr>
                                      <p:to x="100000" y="95000"/>
                                    </p:animScale>
                                    <p:animScale>
                                      <p:cBhvr>
                                        <p:cTn id="32" dur="166" decel="50000">
                                          <p:stCondLst>
                                            <p:cond delay="1834"/>
                                          </p:stCondLst>
                                        </p:cTn>
                                        <p:tgtEl>
                                          <p:spTgt spid="5"/>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1000"/>
                                        <p:tgtEl>
                                          <p:spTgt spid="3"/>
                                        </p:tgtEl>
                                      </p:cBhvr>
                                    </p:animEffect>
                                    <p:anim calcmode="lin" valueType="num">
                                      <p:cBhvr>
                                        <p:cTn id="38" dur="1000" fill="hold"/>
                                        <p:tgtEl>
                                          <p:spTgt spid="3"/>
                                        </p:tgtEl>
                                        <p:attrNameLst>
                                          <p:attrName>ppt_x</p:attrName>
                                        </p:attrNameLst>
                                      </p:cBhvr>
                                      <p:tavLst>
                                        <p:tav tm="0">
                                          <p:val>
                                            <p:strVal val="#ppt_x"/>
                                          </p:val>
                                        </p:tav>
                                        <p:tav tm="100000">
                                          <p:val>
                                            <p:strVal val="#ppt_x"/>
                                          </p:val>
                                        </p:tav>
                                      </p:tavLst>
                                    </p:anim>
                                    <p:anim calcmode="lin" valueType="num">
                                      <p:cBhvr>
                                        <p:cTn id="3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296562" y="131682"/>
            <a:ext cx="11677135" cy="5632311"/>
          </a:xfrm>
          <a:prstGeom prst="rect">
            <a:avLst/>
          </a:prstGeom>
          <a:solidFill>
            <a:srgbClr val="FFFF00"/>
          </a:solidFill>
        </p:spPr>
        <p:txBody>
          <a:bodyPr wrap="square" rtlCol="0">
            <a:spAutoFit/>
          </a:bodyPr>
          <a:lstStyle/>
          <a:p>
            <a:r>
              <a:rPr lang="bn-IN" sz="6000" dirty="0" smtClean="0">
                <a:latin typeface="NikoshBAN" panose="02000000000000000000" pitchFamily="2" charset="0"/>
                <a:cs typeface="NikoshBAN" panose="02000000000000000000" pitchFamily="2" charset="0"/>
              </a:rPr>
              <a:t>ক)</a:t>
            </a:r>
            <a:r>
              <a:rPr lang="en-US" sz="6000" dirty="0" err="1" smtClean="0">
                <a:latin typeface="NikoshBAN" panose="02000000000000000000" pitchFamily="2" charset="0"/>
                <a:cs typeface="NikoshBAN" panose="02000000000000000000" pitchFamily="2" charset="0"/>
              </a:rPr>
              <a:t>পরিকল্পিত</a:t>
            </a:r>
            <a:r>
              <a:rPr lang="en-US" sz="6000" dirty="0" smtClean="0">
                <a:latin typeface="NikoshBAN" panose="02000000000000000000" pitchFamily="2" charset="0"/>
                <a:cs typeface="NikoshBAN" panose="02000000000000000000" pitchFamily="2" charset="0"/>
              </a:rPr>
              <a:t> </a:t>
            </a:r>
            <a:r>
              <a:rPr lang="en-US" sz="6000" dirty="0" err="1" smtClean="0">
                <a:latin typeface="NikoshBAN" panose="02000000000000000000" pitchFamily="2" charset="0"/>
                <a:cs typeface="NikoshBAN" panose="02000000000000000000" pitchFamily="2" charset="0"/>
              </a:rPr>
              <a:t>কাজ</a:t>
            </a:r>
            <a:r>
              <a:rPr lang="en-US" sz="6000" dirty="0" smtClean="0">
                <a:latin typeface="NikoshBAN" panose="02000000000000000000" pitchFamily="2" charset="0"/>
                <a:cs typeface="NikoshBAN" panose="02000000000000000000" pitchFamily="2" charset="0"/>
              </a:rPr>
              <a:t> </a:t>
            </a:r>
          </a:p>
          <a:p>
            <a:r>
              <a:rPr lang="bn-IN" sz="6000" dirty="0" smtClean="0">
                <a:latin typeface="NikoshBAN" panose="02000000000000000000" pitchFamily="2" charset="0"/>
                <a:cs typeface="NikoshBAN" panose="02000000000000000000" pitchFamily="2" charset="0"/>
              </a:rPr>
              <a:t>১। </a:t>
            </a:r>
            <a:r>
              <a:rPr lang="en-US" sz="6000" dirty="0" smtClean="0">
                <a:latin typeface="NikoshBAN" panose="02000000000000000000" pitchFamily="2" charset="0"/>
                <a:cs typeface="NikoshBAN" panose="02000000000000000000" pitchFamily="2" charset="0"/>
              </a:rPr>
              <a:t> </a:t>
            </a:r>
            <a:r>
              <a:rPr lang="bn-IN" sz="6000" dirty="0">
                <a:solidFill>
                  <a:srgbClr val="7030A0"/>
                </a:solidFill>
                <a:latin typeface="NikoshBAN" panose="02000000000000000000" pitchFamily="2" charset="0"/>
                <a:cs typeface="NikoshBAN" panose="02000000000000000000" pitchFamily="2" charset="0"/>
              </a:rPr>
              <a:t>উদ্ভিদ ও প্রাণীর মধ্যে </a:t>
            </a:r>
            <a:r>
              <a:rPr lang="bn-IN" sz="6000" dirty="0" smtClean="0">
                <a:solidFill>
                  <a:srgbClr val="7030A0"/>
                </a:solidFill>
                <a:latin typeface="NikoshBAN" panose="02000000000000000000" pitchFamily="2" charset="0"/>
                <a:cs typeface="NikoshBAN" panose="02000000000000000000" pitchFamily="2" charset="0"/>
              </a:rPr>
              <a:t>৪ </a:t>
            </a:r>
            <a:r>
              <a:rPr lang="bn-IN" sz="6000" dirty="0">
                <a:solidFill>
                  <a:srgbClr val="7030A0"/>
                </a:solidFill>
                <a:latin typeface="NikoshBAN" panose="02000000000000000000" pitchFamily="2" charset="0"/>
                <a:cs typeface="NikoshBAN" panose="02000000000000000000" pitchFamily="2" charset="0"/>
              </a:rPr>
              <a:t>টি পার্থক্য </a:t>
            </a:r>
            <a:r>
              <a:rPr lang="bn-IN" sz="6000" dirty="0" smtClean="0">
                <a:solidFill>
                  <a:srgbClr val="7030A0"/>
                </a:solidFill>
                <a:latin typeface="NikoshBAN" panose="02000000000000000000" pitchFamily="2" charset="0"/>
                <a:cs typeface="NikoshBAN" panose="02000000000000000000" pitchFamily="2" charset="0"/>
              </a:rPr>
              <a:t>উল্লেখ কর।</a:t>
            </a:r>
          </a:p>
          <a:p>
            <a:r>
              <a:rPr lang="bn-IN" sz="6000" dirty="0" smtClean="0">
                <a:solidFill>
                  <a:srgbClr val="00B050"/>
                </a:solidFill>
                <a:latin typeface="NikoshBAN" panose="02000000000000000000" pitchFamily="2" charset="0"/>
                <a:cs typeface="NikoshBAN" panose="02000000000000000000" pitchFamily="2" charset="0"/>
              </a:rPr>
              <a:t>২। তোমার বাড়ি থেকে ২ টি উদ্ভিদ ও ২ টি প্রাণীর ছবি এঁকে আনবে?</a:t>
            </a:r>
            <a:endParaRPr lang="en-US" sz="6000" dirty="0">
              <a:solidFill>
                <a:srgbClr val="00B050"/>
              </a:solidFill>
              <a:latin typeface="NikoshBAN" panose="02000000000000000000" pitchFamily="2" charset="0"/>
              <a:cs typeface="NikoshBAN" panose="02000000000000000000" pitchFamily="2" charset="0"/>
            </a:endParaRPr>
          </a:p>
          <a:p>
            <a:r>
              <a:rPr lang="en-US" sz="6000" dirty="0" smtClean="0">
                <a:latin typeface="NikoshBAN" panose="02000000000000000000" pitchFamily="2" charset="0"/>
                <a:cs typeface="NikoshBAN" panose="02000000000000000000" pitchFamily="2" charset="0"/>
              </a:rPr>
              <a:t>                  </a:t>
            </a:r>
            <a:endParaRPr lang="bn-IN" sz="6000" dirty="0" smtClean="0">
              <a:latin typeface="NikoshBAN" panose="02000000000000000000" pitchFamily="2" charset="0"/>
              <a:cs typeface="NikoshBAN" panose="02000000000000000000" pitchFamily="2" charset="0"/>
            </a:endParaRPr>
          </a:p>
          <a:p>
            <a:r>
              <a:rPr lang="en-US" sz="6000" dirty="0" smtClean="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2651385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pattFill prst="trellis">
          <a:fgClr>
            <a:schemeClr val="accent1"/>
          </a:fgClr>
          <a:bgClr>
            <a:schemeClr val="bg1"/>
          </a:bgClr>
        </a:pattFill>
        <a:effectLst/>
      </p:bgPr>
    </p:bg>
    <p:spTree>
      <p:nvGrpSpPr>
        <p:cNvPr id="1" name=""/>
        <p:cNvGrpSpPr/>
        <p:nvPr/>
      </p:nvGrpSpPr>
      <p:grpSpPr>
        <a:xfrm>
          <a:off x="0" y="0"/>
          <a:ext cx="0" cy="0"/>
          <a:chOff x="0" y="0"/>
          <a:chExt cx="0" cy="0"/>
        </a:xfrm>
      </p:grpSpPr>
      <p:sp>
        <p:nvSpPr>
          <p:cNvPr id="3" name="Flowchart: Alternate Process 2"/>
          <p:cNvSpPr/>
          <p:nvPr/>
        </p:nvSpPr>
        <p:spPr>
          <a:xfrm>
            <a:off x="3793523" y="914401"/>
            <a:ext cx="4609071" cy="3447536"/>
          </a:xfrm>
          <a:prstGeom prst="flowChartAlternate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4800" dirty="0">
                <a:solidFill>
                  <a:srgbClr val="7030A0"/>
                </a:solidFill>
                <a:latin typeface="NikoshBAN" panose="02000000000000000000" pitchFamily="2" charset="0"/>
                <a:cs typeface="NikoshBAN" panose="02000000000000000000" pitchFamily="2" charset="0"/>
              </a:rPr>
              <a:t>আজ আর নয়</a:t>
            </a:r>
            <a:r>
              <a:rPr lang="bn-IN" sz="4800" dirty="0" smtClean="0">
                <a:solidFill>
                  <a:srgbClr val="7030A0"/>
                </a:solidFill>
                <a:latin typeface="NikoshBAN" panose="02000000000000000000" pitchFamily="2" charset="0"/>
                <a:cs typeface="NikoshBAN" panose="02000000000000000000" pitchFamily="2" charset="0"/>
              </a:rPr>
              <a:t>, তোমরা সবাই ভাল থেকো</a:t>
            </a:r>
            <a:r>
              <a:rPr lang="en-US" sz="4800" dirty="0" smtClean="0">
                <a:solidFill>
                  <a:srgbClr val="7030A0"/>
                </a:solidFill>
                <a:latin typeface="NikoshBAN" panose="02000000000000000000" pitchFamily="2" charset="0"/>
                <a:cs typeface="NikoshBAN" panose="02000000000000000000" pitchFamily="2" charset="0"/>
              </a:rPr>
              <a:t>।</a:t>
            </a:r>
            <a:endParaRPr lang="en-US" sz="4800"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55769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pattFill prst="pct80">
          <a:fgClr>
            <a:schemeClr val="accent1"/>
          </a:fgClr>
          <a:bgClr>
            <a:schemeClr val="bg1"/>
          </a:bgClr>
        </a:patt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26855"/>
            <a:ext cx="12192000" cy="4396366"/>
          </a:xfrm>
          <a:prstGeom prst="rect">
            <a:avLst/>
          </a:prstGeom>
        </p:spPr>
      </p:pic>
      <p:sp>
        <p:nvSpPr>
          <p:cNvPr id="4" name="Oval 3"/>
          <p:cNvSpPr/>
          <p:nvPr/>
        </p:nvSpPr>
        <p:spPr>
          <a:xfrm>
            <a:off x="3694670" y="407774"/>
            <a:ext cx="4423719" cy="1705232"/>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7200" dirty="0" smtClean="0">
                <a:solidFill>
                  <a:srgbClr val="FFFF00"/>
                </a:solidFill>
                <a:latin typeface="NikoshBAN" panose="02000000000000000000" pitchFamily="2" charset="0"/>
                <a:cs typeface="NikoshBAN" panose="02000000000000000000" pitchFamily="2" charset="0"/>
              </a:rPr>
              <a:t>ধন্যবাদ</a:t>
            </a:r>
            <a:endParaRPr lang="en-US"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46185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Rectangle 1"/>
          <p:cNvSpPr/>
          <p:nvPr/>
        </p:nvSpPr>
        <p:spPr>
          <a:xfrm>
            <a:off x="0" y="0"/>
            <a:ext cx="6528816" cy="4785926"/>
          </a:xfrm>
          <a:prstGeom prst="rect">
            <a:avLst/>
          </a:prstGeom>
          <a:solidFill>
            <a:srgbClr val="92D050"/>
          </a:solidFill>
        </p:spPr>
        <p:txBody>
          <a:bodyPr wrap="square">
            <a:spAutoFit/>
          </a:bodyPr>
          <a:lstStyle/>
          <a:p>
            <a:r>
              <a:rPr lang="bn-IN" sz="5400" dirty="0">
                <a:solidFill>
                  <a:srgbClr val="00B050"/>
                </a:solidFill>
                <a:latin typeface="NikoshBAN" panose="02000000000000000000" pitchFamily="2" charset="0"/>
                <a:cs typeface="NikoshBAN" panose="02000000000000000000" pitchFamily="2" charset="0"/>
              </a:rPr>
              <a:t>মোঃ শফিউর রহমান </a:t>
            </a:r>
            <a:endParaRPr lang="bn-IN" sz="6000" dirty="0">
              <a:solidFill>
                <a:srgbClr val="00B050"/>
              </a:solidFill>
              <a:latin typeface="NikoshBAN" panose="02000000000000000000" pitchFamily="2" charset="0"/>
              <a:cs typeface="NikoshBAN" panose="02000000000000000000" pitchFamily="2" charset="0"/>
            </a:endParaRPr>
          </a:p>
          <a:p>
            <a:r>
              <a:rPr lang="bn-IN" sz="6000" dirty="0">
                <a:solidFill>
                  <a:srgbClr val="FF0000"/>
                </a:solidFill>
                <a:latin typeface="NikoshBAN" panose="02000000000000000000" pitchFamily="2" charset="0"/>
                <a:cs typeface="NikoshBAN" panose="02000000000000000000" pitchFamily="2" charset="0"/>
              </a:rPr>
              <a:t>সহকারি শিক্ষক </a:t>
            </a:r>
          </a:p>
          <a:p>
            <a:r>
              <a:rPr lang="bn-IN" sz="4000" dirty="0">
                <a:solidFill>
                  <a:srgbClr val="00B0F0"/>
                </a:solidFill>
                <a:latin typeface="NikoshBAN" panose="02000000000000000000" pitchFamily="2" charset="0"/>
                <a:cs typeface="NikoshBAN" panose="02000000000000000000" pitchFamily="2" charset="0"/>
              </a:rPr>
              <a:t>বর্ডার গার্ড সরকারি প্রাথমিক বিদ্যালয়।</a:t>
            </a:r>
          </a:p>
          <a:p>
            <a:r>
              <a:rPr lang="bn-IN" sz="6000" dirty="0">
                <a:solidFill>
                  <a:srgbClr val="7030A0"/>
                </a:solidFill>
                <a:latin typeface="NikoshBAN" panose="02000000000000000000" pitchFamily="2" charset="0"/>
                <a:cs typeface="NikoshBAN" panose="02000000000000000000" pitchFamily="2" charset="0"/>
              </a:rPr>
              <a:t>সরাইল, ব্রাহ্মণবাড়িয়া</a:t>
            </a:r>
            <a:r>
              <a:rPr lang="bn-IN" sz="700" dirty="0" smtClean="0">
                <a:solidFill>
                  <a:srgbClr val="7030A0"/>
                </a:solidFill>
                <a:latin typeface="NikoshBAN" panose="02000000000000000000" pitchFamily="2" charset="0"/>
                <a:cs typeface="NikoshBAN" panose="02000000000000000000" pitchFamily="2" charset="0"/>
              </a:rPr>
              <a:t>।</a:t>
            </a:r>
            <a:endParaRPr lang="en-US" sz="700" dirty="0" smtClean="0">
              <a:solidFill>
                <a:srgbClr val="7030A0"/>
              </a:solidFill>
              <a:latin typeface="NikoshBAN" panose="02000000000000000000" pitchFamily="2" charset="0"/>
              <a:cs typeface="NikoshBAN" panose="02000000000000000000" pitchFamily="2" charset="0"/>
            </a:endParaRPr>
          </a:p>
          <a:p>
            <a:endParaRPr lang="en-US" sz="700" dirty="0">
              <a:solidFill>
                <a:schemeClr val="accent6">
                  <a:lumMod val="75000"/>
                </a:schemeClr>
              </a:solidFill>
              <a:latin typeface="NikoshBAN" panose="02000000000000000000" pitchFamily="2" charset="0"/>
              <a:cs typeface="NikoshBAN" panose="02000000000000000000" pitchFamily="2" charset="0"/>
            </a:endParaRPr>
          </a:p>
          <a:p>
            <a:endParaRPr lang="en-US" sz="700" dirty="0" smtClean="0">
              <a:solidFill>
                <a:schemeClr val="accent6">
                  <a:lumMod val="75000"/>
                </a:schemeClr>
              </a:solidFill>
              <a:latin typeface="NikoshBAN" panose="02000000000000000000" pitchFamily="2" charset="0"/>
              <a:cs typeface="NikoshBAN" panose="02000000000000000000" pitchFamily="2" charset="0"/>
            </a:endParaRPr>
          </a:p>
          <a:p>
            <a:endParaRPr lang="en-US" sz="700" dirty="0">
              <a:solidFill>
                <a:schemeClr val="accent6">
                  <a:lumMod val="75000"/>
                </a:schemeClr>
              </a:solidFill>
              <a:latin typeface="NikoshBAN" panose="02000000000000000000" pitchFamily="2" charset="0"/>
              <a:cs typeface="NikoshBAN" panose="02000000000000000000" pitchFamily="2" charset="0"/>
            </a:endParaRPr>
          </a:p>
          <a:p>
            <a:endParaRPr lang="en-US" sz="700" dirty="0" smtClean="0">
              <a:solidFill>
                <a:schemeClr val="accent6">
                  <a:lumMod val="75000"/>
                </a:schemeClr>
              </a:solidFill>
              <a:latin typeface="NikoshBAN" panose="02000000000000000000" pitchFamily="2" charset="0"/>
              <a:cs typeface="NikoshBAN" panose="02000000000000000000" pitchFamily="2" charset="0"/>
            </a:endParaRPr>
          </a:p>
          <a:p>
            <a:endParaRPr lang="en-US" sz="700" dirty="0">
              <a:solidFill>
                <a:schemeClr val="accent6">
                  <a:lumMod val="75000"/>
                </a:schemeClr>
              </a:solidFill>
              <a:latin typeface="NikoshBAN" panose="02000000000000000000" pitchFamily="2" charset="0"/>
              <a:cs typeface="NikoshBAN" panose="02000000000000000000" pitchFamily="2" charset="0"/>
            </a:endParaRPr>
          </a:p>
          <a:p>
            <a:endParaRPr lang="en-US" sz="700" dirty="0" smtClean="0">
              <a:solidFill>
                <a:schemeClr val="accent6">
                  <a:lumMod val="75000"/>
                </a:schemeClr>
              </a:solidFill>
              <a:latin typeface="NikoshBAN" panose="02000000000000000000" pitchFamily="2" charset="0"/>
              <a:cs typeface="NikoshBAN" panose="02000000000000000000" pitchFamily="2" charset="0"/>
            </a:endParaRPr>
          </a:p>
          <a:p>
            <a:endParaRPr lang="en-US" sz="700" dirty="0">
              <a:solidFill>
                <a:schemeClr val="accent6">
                  <a:lumMod val="75000"/>
                </a:schemeClr>
              </a:solidFill>
              <a:latin typeface="NikoshBAN" panose="02000000000000000000" pitchFamily="2" charset="0"/>
              <a:cs typeface="NikoshBAN" panose="02000000000000000000" pitchFamily="2" charset="0"/>
            </a:endParaRPr>
          </a:p>
          <a:p>
            <a:endParaRPr lang="en-US" sz="700" dirty="0" smtClean="0">
              <a:solidFill>
                <a:schemeClr val="accent6">
                  <a:lumMod val="75000"/>
                </a:schemeClr>
              </a:solidFill>
              <a:latin typeface="NikoshBAN" panose="02000000000000000000" pitchFamily="2" charset="0"/>
              <a:cs typeface="NikoshBAN" panose="02000000000000000000" pitchFamily="2" charset="0"/>
            </a:endParaRPr>
          </a:p>
          <a:p>
            <a:endParaRPr lang="en-US" sz="700" dirty="0">
              <a:solidFill>
                <a:schemeClr val="accent6">
                  <a:lumMod val="75000"/>
                </a:schemeClr>
              </a:solidFill>
              <a:latin typeface="NikoshBAN" panose="02000000000000000000" pitchFamily="2" charset="0"/>
              <a:cs typeface="NikoshBAN" panose="02000000000000000000" pitchFamily="2" charset="0"/>
            </a:endParaRPr>
          </a:p>
          <a:p>
            <a:endParaRPr lang="en-US" sz="700" dirty="0" smtClean="0">
              <a:solidFill>
                <a:schemeClr val="accent6">
                  <a:lumMod val="75000"/>
                </a:schemeClr>
              </a:solidFill>
              <a:latin typeface="NikoshBAN" panose="02000000000000000000" pitchFamily="2" charset="0"/>
              <a:cs typeface="NikoshBAN" panose="02000000000000000000" pitchFamily="2" charset="0"/>
            </a:endParaRPr>
          </a:p>
          <a:p>
            <a:endParaRPr lang="en-US" sz="700" dirty="0">
              <a:solidFill>
                <a:schemeClr val="accent6">
                  <a:lumMod val="75000"/>
                </a:schemeClr>
              </a:solidFill>
              <a:latin typeface="NikoshBAN" panose="02000000000000000000" pitchFamily="2" charset="0"/>
              <a:cs typeface="NikoshBAN" panose="02000000000000000000" pitchFamily="2" charset="0"/>
            </a:endParaRPr>
          </a:p>
          <a:p>
            <a:endParaRPr lang="en-US" sz="700" dirty="0" smtClean="0">
              <a:solidFill>
                <a:schemeClr val="accent6">
                  <a:lumMod val="75000"/>
                </a:schemeClr>
              </a:solidFill>
              <a:latin typeface="NikoshBAN" panose="02000000000000000000" pitchFamily="2" charset="0"/>
              <a:cs typeface="NikoshBAN" panose="02000000000000000000" pitchFamily="2" charset="0"/>
            </a:endParaRPr>
          </a:p>
          <a:p>
            <a:endParaRPr lang="en-US" sz="700" dirty="0">
              <a:solidFill>
                <a:schemeClr val="accent6">
                  <a:lumMod val="75000"/>
                </a:schemeClr>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09888" y="0"/>
            <a:ext cx="3182112" cy="3291840"/>
          </a:xfrm>
          <a:prstGeom prst="rect">
            <a:avLst/>
          </a:prstGeom>
        </p:spPr>
      </p:pic>
    </p:spTree>
    <p:extLst>
      <p:ext uri="{BB962C8B-B14F-4D97-AF65-F5344CB8AC3E}">
        <p14:creationId xmlns:p14="http://schemas.microsoft.com/office/powerpoint/2010/main" val="2803042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4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380757" y="729966"/>
            <a:ext cx="11006254" cy="5293757"/>
          </a:xfrm>
          <a:prstGeom prst="rect">
            <a:avLst/>
          </a:prstGeom>
          <a:solidFill>
            <a:srgbClr val="92D050"/>
          </a:solidFill>
        </p:spPr>
        <p:txBody>
          <a:bodyPr wrap="square" rtlCol="0">
            <a:spAutoFit/>
          </a:bodyPr>
          <a:lstStyle/>
          <a:p>
            <a:r>
              <a:rPr lang="bn-IN" sz="9600" dirty="0" smtClean="0">
                <a:solidFill>
                  <a:srgbClr val="FF0000"/>
                </a:solidFill>
                <a:latin typeface="NikoshBAN" panose="02000000000000000000" pitchFamily="2" charset="0"/>
                <a:cs typeface="NikoshBAN" panose="02000000000000000000" pitchFamily="2" charset="0"/>
              </a:rPr>
              <a:t>শ্রেণিঃ</a:t>
            </a:r>
            <a:r>
              <a:rPr lang="bn-IN" sz="9600" dirty="0" smtClean="0">
                <a:latin typeface="NikoshBAN" panose="02000000000000000000" pitchFamily="2" charset="0"/>
                <a:cs typeface="NikoshBAN" panose="02000000000000000000" pitchFamily="2" charset="0"/>
              </a:rPr>
              <a:t> </a:t>
            </a:r>
            <a:r>
              <a:rPr lang="en-US" sz="9600" dirty="0" err="1" smtClean="0">
                <a:solidFill>
                  <a:srgbClr val="7030A0"/>
                </a:solidFill>
                <a:latin typeface="NikoshBAN" panose="02000000000000000000" pitchFamily="2" charset="0"/>
                <a:cs typeface="NikoshBAN" panose="02000000000000000000" pitchFamily="2" charset="0"/>
              </a:rPr>
              <a:t>চতুর্থ</a:t>
            </a:r>
            <a:r>
              <a:rPr lang="bn-IN" sz="9600" dirty="0" smtClean="0">
                <a:latin typeface="NikoshBAN" panose="02000000000000000000" pitchFamily="2" charset="0"/>
                <a:cs typeface="NikoshBAN" panose="02000000000000000000" pitchFamily="2" charset="0"/>
              </a:rPr>
              <a:t>                                                                                  </a:t>
            </a:r>
            <a:r>
              <a:rPr lang="bn-IN" sz="8800" dirty="0" smtClean="0">
                <a:solidFill>
                  <a:srgbClr val="00B0F0"/>
                </a:solidFill>
                <a:latin typeface="NikoshBAN" panose="02000000000000000000" pitchFamily="2" charset="0"/>
                <a:cs typeface="NikoshBAN" panose="02000000000000000000" pitchFamily="2" charset="0"/>
              </a:rPr>
              <a:t>বিষয়ঃ </a:t>
            </a:r>
            <a:r>
              <a:rPr lang="en-US" sz="6600" dirty="0" err="1" smtClean="0">
                <a:solidFill>
                  <a:srgbClr val="7030A0"/>
                </a:solidFill>
                <a:latin typeface="NikoshBAN" panose="02000000000000000000" pitchFamily="2" charset="0"/>
                <a:cs typeface="NikoshBAN" panose="02000000000000000000" pitchFamily="2" charset="0"/>
              </a:rPr>
              <a:t>প্রাথমিক</a:t>
            </a:r>
            <a:r>
              <a:rPr lang="en-US" sz="6600" dirty="0" smtClean="0">
                <a:solidFill>
                  <a:srgbClr val="7030A0"/>
                </a:solidFill>
                <a:latin typeface="NikoshBAN" panose="02000000000000000000" pitchFamily="2" charset="0"/>
                <a:cs typeface="NikoshBAN" panose="02000000000000000000" pitchFamily="2" charset="0"/>
              </a:rPr>
              <a:t> </a:t>
            </a:r>
            <a:r>
              <a:rPr lang="en-US" sz="6600" dirty="0" err="1" smtClean="0">
                <a:solidFill>
                  <a:srgbClr val="7030A0"/>
                </a:solidFill>
                <a:latin typeface="NikoshBAN" panose="02000000000000000000" pitchFamily="2" charset="0"/>
                <a:cs typeface="NikoshBAN" panose="02000000000000000000" pitchFamily="2" charset="0"/>
              </a:rPr>
              <a:t>বিজ্ঞান</a:t>
            </a:r>
            <a:endParaRPr lang="en-US" sz="6600" dirty="0" smtClean="0">
              <a:solidFill>
                <a:srgbClr val="7030A0"/>
              </a:solidFill>
              <a:latin typeface="NikoshBAN" panose="02000000000000000000" pitchFamily="2" charset="0"/>
              <a:cs typeface="NikoshBAN" panose="02000000000000000000" pitchFamily="2" charset="0"/>
            </a:endParaRPr>
          </a:p>
          <a:p>
            <a:r>
              <a:rPr lang="en-US" sz="6600" dirty="0" err="1" smtClean="0">
                <a:solidFill>
                  <a:srgbClr val="00B050"/>
                </a:solidFill>
                <a:latin typeface="NikoshBAN" panose="02000000000000000000" pitchFamily="2" charset="0"/>
                <a:cs typeface="NikoshBAN" panose="02000000000000000000" pitchFamily="2" charset="0"/>
              </a:rPr>
              <a:t>পাঠ</a:t>
            </a:r>
            <a:r>
              <a:rPr lang="en-US" sz="6600" dirty="0" smtClean="0">
                <a:solidFill>
                  <a:srgbClr val="00B050"/>
                </a:solidFill>
                <a:latin typeface="NikoshBAN" panose="02000000000000000000" pitchFamily="2" charset="0"/>
                <a:cs typeface="NikoshBAN" panose="02000000000000000000" pitchFamily="2" charset="0"/>
              </a:rPr>
              <a:t> </a:t>
            </a:r>
            <a:r>
              <a:rPr lang="en-US" sz="6600" dirty="0" err="1" smtClean="0">
                <a:solidFill>
                  <a:srgbClr val="00B050"/>
                </a:solidFill>
                <a:latin typeface="NikoshBAN" panose="02000000000000000000" pitchFamily="2" charset="0"/>
                <a:cs typeface="NikoshBAN" panose="02000000000000000000" pitchFamily="2" charset="0"/>
              </a:rPr>
              <a:t>শিরোনামঃ</a:t>
            </a:r>
            <a:r>
              <a:rPr lang="en-US" sz="6600" dirty="0" smtClean="0">
                <a:solidFill>
                  <a:srgbClr val="00B050"/>
                </a:solidFill>
                <a:latin typeface="NikoshBAN" panose="02000000000000000000" pitchFamily="2" charset="0"/>
                <a:cs typeface="NikoshBAN" panose="02000000000000000000" pitchFamily="2" charset="0"/>
              </a:rPr>
              <a:t> </a:t>
            </a:r>
            <a:r>
              <a:rPr lang="en-US" sz="6600" dirty="0" err="1" smtClean="0">
                <a:solidFill>
                  <a:srgbClr val="7030A0"/>
                </a:solidFill>
                <a:latin typeface="NikoshBAN" panose="02000000000000000000" pitchFamily="2" charset="0"/>
                <a:cs typeface="NikoshBAN" panose="02000000000000000000" pitchFamily="2" charset="0"/>
              </a:rPr>
              <a:t>উদ্ভিদ</a:t>
            </a:r>
            <a:r>
              <a:rPr lang="en-US" sz="6600" dirty="0" smtClean="0">
                <a:solidFill>
                  <a:srgbClr val="7030A0"/>
                </a:solidFill>
                <a:latin typeface="NikoshBAN" panose="02000000000000000000" pitchFamily="2" charset="0"/>
                <a:cs typeface="NikoshBAN" panose="02000000000000000000" pitchFamily="2" charset="0"/>
              </a:rPr>
              <a:t> ও </a:t>
            </a:r>
            <a:r>
              <a:rPr lang="en-US" sz="6600" dirty="0" err="1" smtClean="0">
                <a:solidFill>
                  <a:srgbClr val="7030A0"/>
                </a:solidFill>
                <a:latin typeface="NikoshBAN" panose="02000000000000000000" pitchFamily="2" charset="0"/>
                <a:cs typeface="NikoshBAN" panose="02000000000000000000" pitchFamily="2" charset="0"/>
              </a:rPr>
              <a:t>প্রাণী</a:t>
            </a:r>
            <a:r>
              <a:rPr lang="bn-IN" sz="6600" dirty="0" smtClean="0">
                <a:solidFill>
                  <a:srgbClr val="7030A0"/>
                </a:solidFill>
                <a:latin typeface="NikoshBAN" panose="02000000000000000000" pitchFamily="2" charset="0"/>
                <a:cs typeface="NikoshBAN" panose="02000000000000000000" pitchFamily="2" charset="0"/>
              </a:rPr>
              <a:t>   </a:t>
            </a:r>
            <a:endParaRPr lang="bn-IN" sz="11500" dirty="0" smtClean="0">
              <a:solidFill>
                <a:srgbClr val="7030A0"/>
              </a:solidFill>
              <a:latin typeface="NikoshBAN" panose="02000000000000000000" pitchFamily="2" charset="0"/>
              <a:cs typeface="NikoshBAN" panose="02000000000000000000" pitchFamily="2" charset="0"/>
            </a:endParaRPr>
          </a:p>
          <a:p>
            <a:r>
              <a:rPr lang="bn-IN" sz="8800" dirty="0" smtClean="0">
                <a:solidFill>
                  <a:schemeClr val="accent1">
                    <a:lumMod val="75000"/>
                  </a:schemeClr>
                </a:solidFill>
                <a:latin typeface="NikoshBAN" panose="02000000000000000000" pitchFamily="2" charset="0"/>
                <a:cs typeface="NikoshBAN" panose="02000000000000000000" pitchFamily="2" charset="0"/>
              </a:rPr>
              <a:t>পাঠ্যাংশঃ</a:t>
            </a:r>
            <a:r>
              <a:rPr lang="en-US" sz="8800" dirty="0" smtClean="0">
                <a:solidFill>
                  <a:schemeClr val="accent1">
                    <a:lumMod val="75000"/>
                  </a:schemeClr>
                </a:solidFill>
                <a:latin typeface="NikoshBAN" panose="02000000000000000000" pitchFamily="2" charset="0"/>
                <a:cs typeface="NikoshBAN" panose="02000000000000000000" pitchFamily="2" charset="0"/>
              </a:rPr>
              <a:t> </a:t>
            </a:r>
            <a:r>
              <a:rPr lang="bn-IN" sz="5400" dirty="0" smtClean="0">
                <a:solidFill>
                  <a:srgbClr val="7030A0"/>
                </a:solidFill>
                <a:latin typeface="NikoshBAN" panose="02000000000000000000" pitchFamily="2" charset="0"/>
                <a:cs typeface="NikoshBAN" panose="02000000000000000000" pitchFamily="2" charset="0"/>
              </a:rPr>
              <a:t>উদ্ভিদ ও প্রাণীর বাসস্থান ও পার্থক্য।      </a:t>
            </a:r>
            <a:r>
              <a:rPr lang="bn-IN" sz="8800" dirty="0" smtClean="0">
                <a:solidFill>
                  <a:schemeClr val="accent1">
                    <a:lumMod val="75000"/>
                  </a:schemeClr>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2461093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6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569589" y="814352"/>
            <a:ext cx="10959575" cy="5262979"/>
          </a:xfrm>
          <a:prstGeom prst="rect">
            <a:avLst/>
          </a:prstGeom>
          <a:solidFill>
            <a:srgbClr val="002060"/>
          </a:solidFill>
        </p:spPr>
        <p:txBody>
          <a:bodyPr wrap="square" rtlCol="0">
            <a:spAutoFit/>
          </a:bodyPr>
          <a:lstStyle/>
          <a:p>
            <a:r>
              <a:rPr lang="bn-IN" sz="9600" dirty="0" smtClean="0">
                <a:solidFill>
                  <a:srgbClr val="00B050"/>
                </a:solidFill>
                <a:latin typeface="NikoshBAN" panose="02000000000000000000" pitchFamily="2" charset="0"/>
                <a:cs typeface="NikoshBAN" panose="02000000000000000000" pitchFamily="2" charset="0"/>
              </a:rPr>
              <a:t>শিখনফলঃ</a:t>
            </a:r>
            <a:r>
              <a:rPr lang="bn-IN" sz="5400" dirty="0" smtClean="0">
                <a:latin typeface="NikoshBAN" panose="02000000000000000000" pitchFamily="2" charset="0"/>
                <a:cs typeface="NikoshBAN" panose="02000000000000000000" pitchFamily="2" charset="0"/>
              </a:rPr>
              <a:t> </a:t>
            </a:r>
          </a:p>
          <a:p>
            <a:r>
              <a:rPr lang="en-US" sz="4800" dirty="0" smtClean="0">
                <a:solidFill>
                  <a:srgbClr val="00B0F0"/>
                </a:solidFill>
                <a:latin typeface="NikoshBAN" panose="02000000000000000000" pitchFamily="2" charset="0"/>
                <a:cs typeface="NikoshBAN" panose="02000000000000000000" pitchFamily="2" charset="0"/>
              </a:rPr>
              <a:t>2.1.1 </a:t>
            </a:r>
            <a:r>
              <a:rPr lang="en-US" sz="4800" dirty="0" err="1" smtClean="0">
                <a:solidFill>
                  <a:srgbClr val="00B0F0"/>
                </a:solidFill>
                <a:latin typeface="NikoshBAN" panose="02000000000000000000" pitchFamily="2" charset="0"/>
                <a:cs typeface="NikoshBAN" panose="02000000000000000000" pitchFamily="2" charset="0"/>
              </a:rPr>
              <a:t>বিভিন্ন</a:t>
            </a:r>
            <a:r>
              <a:rPr lang="en-US" sz="4800" dirty="0" smtClean="0">
                <a:solidFill>
                  <a:srgbClr val="00B0F0"/>
                </a:solidFill>
                <a:latin typeface="NikoshBAN" panose="02000000000000000000" pitchFamily="2" charset="0"/>
                <a:cs typeface="NikoshBAN" panose="02000000000000000000" pitchFamily="2" charset="0"/>
              </a:rPr>
              <a:t> </a:t>
            </a:r>
            <a:r>
              <a:rPr lang="en-US" sz="4800" dirty="0" err="1" smtClean="0">
                <a:solidFill>
                  <a:srgbClr val="00B0F0"/>
                </a:solidFill>
                <a:latin typeface="NikoshBAN" panose="02000000000000000000" pitchFamily="2" charset="0"/>
                <a:cs typeface="NikoshBAN" panose="02000000000000000000" pitchFamily="2" charset="0"/>
              </a:rPr>
              <a:t>উদ্ভিদ</a:t>
            </a:r>
            <a:r>
              <a:rPr lang="en-US" sz="4800" dirty="0" smtClean="0">
                <a:solidFill>
                  <a:srgbClr val="00B0F0"/>
                </a:solidFill>
                <a:latin typeface="NikoshBAN" panose="02000000000000000000" pitchFamily="2" charset="0"/>
                <a:cs typeface="NikoshBAN" panose="02000000000000000000" pitchFamily="2" charset="0"/>
              </a:rPr>
              <a:t> ও </a:t>
            </a:r>
            <a:r>
              <a:rPr lang="en-US" sz="4800" dirty="0" err="1" smtClean="0">
                <a:solidFill>
                  <a:srgbClr val="00B0F0"/>
                </a:solidFill>
                <a:latin typeface="NikoshBAN" panose="02000000000000000000" pitchFamily="2" charset="0"/>
                <a:cs typeface="NikoshBAN" panose="02000000000000000000" pitchFamily="2" charset="0"/>
              </a:rPr>
              <a:t>প্রাণী</a:t>
            </a:r>
            <a:r>
              <a:rPr lang="en-US" sz="4800" dirty="0" smtClean="0">
                <a:solidFill>
                  <a:srgbClr val="00B0F0"/>
                </a:solidFill>
                <a:latin typeface="NikoshBAN" panose="02000000000000000000" pitchFamily="2" charset="0"/>
                <a:cs typeface="NikoshBAN" panose="02000000000000000000" pitchFamily="2" charset="0"/>
              </a:rPr>
              <a:t> </a:t>
            </a:r>
            <a:r>
              <a:rPr lang="en-US" sz="4800" dirty="0" err="1" smtClean="0">
                <a:solidFill>
                  <a:srgbClr val="00B0F0"/>
                </a:solidFill>
                <a:latin typeface="NikoshBAN" panose="02000000000000000000" pitchFamily="2" charset="0"/>
                <a:cs typeface="NikoshBAN" panose="02000000000000000000" pitchFamily="2" charset="0"/>
              </a:rPr>
              <a:t>বিভিন্ন</a:t>
            </a:r>
            <a:r>
              <a:rPr lang="en-US" sz="4800" dirty="0" smtClean="0">
                <a:solidFill>
                  <a:srgbClr val="00B0F0"/>
                </a:solidFill>
                <a:latin typeface="NikoshBAN" panose="02000000000000000000" pitchFamily="2" charset="0"/>
                <a:cs typeface="NikoshBAN" panose="02000000000000000000" pitchFamily="2" charset="0"/>
              </a:rPr>
              <a:t> </a:t>
            </a:r>
            <a:r>
              <a:rPr lang="en-US" sz="4800" dirty="0" err="1" smtClean="0">
                <a:solidFill>
                  <a:srgbClr val="00B0F0"/>
                </a:solidFill>
                <a:latin typeface="NikoshBAN" panose="02000000000000000000" pitchFamily="2" charset="0"/>
                <a:cs typeface="NikoshBAN" panose="02000000000000000000" pitchFamily="2" charset="0"/>
              </a:rPr>
              <a:t>পরিবেশে</a:t>
            </a:r>
            <a:r>
              <a:rPr lang="en-US" sz="4800" dirty="0" smtClean="0">
                <a:solidFill>
                  <a:srgbClr val="00B0F0"/>
                </a:solidFill>
                <a:latin typeface="NikoshBAN" panose="02000000000000000000" pitchFamily="2" charset="0"/>
                <a:cs typeface="NikoshBAN" panose="02000000000000000000" pitchFamily="2" charset="0"/>
              </a:rPr>
              <a:t> </a:t>
            </a:r>
            <a:r>
              <a:rPr lang="en-US" sz="4800" dirty="0" err="1" smtClean="0">
                <a:solidFill>
                  <a:srgbClr val="00B0F0"/>
                </a:solidFill>
                <a:latin typeface="NikoshBAN" panose="02000000000000000000" pitchFamily="2" charset="0"/>
                <a:cs typeface="NikoshBAN" panose="02000000000000000000" pitchFamily="2" charset="0"/>
              </a:rPr>
              <a:t>বসবাস</a:t>
            </a:r>
            <a:r>
              <a:rPr lang="en-US" sz="4800" dirty="0" smtClean="0">
                <a:solidFill>
                  <a:srgbClr val="00B0F0"/>
                </a:solidFill>
                <a:latin typeface="NikoshBAN" panose="02000000000000000000" pitchFamily="2" charset="0"/>
                <a:cs typeface="NikoshBAN" panose="02000000000000000000" pitchFamily="2" charset="0"/>
              </a:rPr>
              <a:t> </a:t>
            </a:r>
            <a:r>
              <a:rPr lang="en-US" sz="4800" dirty="0" err="1" smtClean="0">
                <a:solidFill>
                  <a:srgbClr val="00B0F0"/>
                </a:solidFill>
                <a:latin typeface="NikoshBAN" panose="02000000000000000000" pitchFamily="2" charset="0"/>
                <a:cs typeface="NikoshBAN" panose="02000000000000000000" pitchFamily="2" charset="0"/>
              </a:rPr>
              <a:t>করে</a:t>
            </a:r>
            <a:r>
              <a:rPr lang="en-US" sz="4800" dirty="0" smtClean="0">
                <a:solidFill>
                  <a:srgbClr val="00B0F0"/>
                </a:solidFill>
                <a:latin typeface="NikoshBAN" panose="02000000000000000000" pitchFamily="2" charset="0"/>
                <a:cs typeface="NikoshBAN" panose="02000000000000000000" pitchFamily="2" charset="0"/>
              </a:rPr>
              <a:t> </a:t>
            </a:r>
            <a:r>
              <a:rPr lang="en-US" sz="4800" dirty="0" err="1" smtClean="0">
                <a:solidFill>
                  <a:srgbClr val="00B0F0"/>
                </a:solidFill>
                <a:latin typeface="NikoshBAN" panose="02000000000000000000" pitchFamily="2" charset="0"/>
                <a:cs typeface="NikoshBAN" panose="02000000000000000000" pitchFamily="2" charset="0"/>
              </a:rPr>
              <a:t>তা</a:t>
            </a:r>
            <a:r>
              <a:rPr lang="en-US" sz="4800" dirty="0" smtClean="0">
                <a:solidFill>
                  <a:srgbClr val="00B0F0"/>
                </a:solidFill>
                <a:latin typeface="NikoshBAN" panose="02000000000000000000" pitchFamily="2" charset="0"/>
                <a:cs typeface="NikoshBAN" panose="02000000000000000000" pitchFamily="2" charset="0"/>
              </a:rPr>
              <a:t> </a:t>
            </a:r>
            <a:r>
              <a:rPr lang="en-US" sz="4800" dirty="0" err="1" smtClean="0">
                <a:solidFill>
                  <a:srgbClr val="00B0F0"/>
                </a:solidFill>
                <a:latin typeface="NikoshBAN" panose="02000000000000000000" pitchFamily="2" charset="0"/>
                <a:cs typeface="NikoshBAN" panose="02000000000000000000" pitchFamily="2" charset="0"/>
              </a:rPr>
              <a:t>বর্ণনা</a:t>
            </a:r>
            <a:r>
              <a:rPr lang="en-US" sz="4800" dirty="0" smtClean="0">
                <a:solidFill>
                  <a:srgbClr val="00B0F0"/>
                </a:solidFill>
                <a:latin typeface="NikoshBAN" panose="02000000000000000000" pitchFamily="2" charset="0"/>
                <a:cs typeface="NikoshBAN" panose="02000000000000000000" pitchFamily="2" charset="0"/>
              </a:rPr>
              <a:t> </a:t>
            </a:r>
            <a:r>
              <a:rPr lang="en-US" sz="4800" dirty="0" err="1" smtClean="0">
                <a:solidFill>
                  <a:srgbClr val="00B0F0"/>
                </a:solidFill>
                <a:latin typeface="NikoshBAN" panose="02000000000000000000" pitchFamily="2" charset="0"/>
                <a:cs typeface="NikoshBAN" panose="02000000000000000000" pitchFamily="2" charset="0"/>
              </a:rPr>
              <a:t>করতে</a:t>
            </a:r>
            <a:r>
              <a:rPr lang="en-US" sz="4800" dirty="0" smtClean="0">
                <a:solidFill>
                  <a:srgbClr val="00B0F0"/>
                </a:solidFill>
                <a:latin typeface="NikoshBAN" panose="02000000000000000000" pitchFamily="2" charset="0"/>
                <a:cs typeface="NikoshBAN" panose="02000000000000000000" pitchFamily="2" charset="0"/>
              </a:rPr>
              <a:t> </a:t>
            </a:r>
            <a:r>
              <a:rPr lang="en-US" sz="4800" dirty="0" err="1" smtClean="0">
                <a:solidFill>
                  <a:srgbClr val="00B0F0"/>
                </a:solidFill>
                <a:latin typeface="NikoshBAN" panose="02000000000000000000" pitchFamily="2" charset="0"/>
                <a:cs typeface="NikoshBAN" panose="02000000000000000000" pitchFamily="2" charset="0"/>
              </a:rPr>
              <a:t>পারবে</a:t>
            </a:r>
            <a:r>
              <a:rPr lang="en-US" sz="4800" dirty="0" smtClean="0">
                <a:solidFill>
                  <a:srgbClr val="00B0F0"/>
                </a:solidFill>
                <a:latin typeface="NikoshBAN" panose="02000000000000000000" pitchFamily="2" charset="0"/>
                <a:cs typeface="NikoshBAN" panose="02000000000000000000" pitchFamily="2" charset="0"/>
              </a:rPr>
              <a:t>?</a:t>
            </a:r>
            <a:endParaRPr lang="bn-IN" sz="4800" dirty="0">
              <a:solidFill>
                <a:srgbClr val="00B0F0"/>
              </a:solidFill>
              <a:latin typeface="NikoshBAN" panose="02000000000000000000" pitchFamily="2" charset="0"/>
              <a:cs typeface="NikoshBAN" panose="02000000000000000000" pitchFamily="2" charset="0"/>
            </a:endParaRPr>
          </a:p>
          <a:p>
            <a:r>
              <a:rPr lang="bn-IN" sz="4800" dirty="0" smtClean="0">
                <a:solidFill>
                  <a:srgbClr val="7030A0"/>
                </a:solidFill>
                <a:latin typeface="NikoshBAN" panose="02000000000000000000" pitchFamily="2" charset="0"/>
                <a:cs typeface="NikoshBAN" panose="02000000000000000000" pitchFamily="2" charset="0"/>
              </a:rPr>
              <a:t>২</a:t>
            </a:r>
            <a:r>
              <a:rPr lang="en-US" sz="4800" dirty="0" smtClean="0">
                <a:solidFill>
                  <a:srgbClr val="7030A0"/>
                </a:solidFill>
                <a:latin typeface="NikoshBAN" panose="02000000000000000000" pitchFamily="2" charset="0"/>
                <a:cs typeface="NikoshBAN" panose="02000000000000000000" pitchFamily="2" charset="0"/>
              </a:rPr>
              <a:t>.1.4 </a:t>
            </a:r>
            <a:r>
              <a:rPr lang="en-US" sz="4800" dirty="0" err="1" smtClean="0">
                <a:solidFill>
                  <a:srgbClr val="7030A0"/>
                </a:solidFill>
                <a:latin typeface="NikoshBAN" panose="02000000000000000000" pitchFamily="2" charset="0"/>
                <a:cs typeface="NikoshBAN" panose="02000000000000000000" pitchFamily="2" charset="0"/>
              </a:rPr>
              <a:t>পরিবেশে</a:t>
            </a:r>
            <a:r>
              <a:rPr lang="en-US" sz="4800" dirty="0" smtClean="0">
                <a:solidFill>
                  <a:srgbClr val="7030A0"/>
                </a:solidFill>
                <a:latin typeface="NikoshBAN" panose="02000000000000000000" pitchFamily="2" charset="0"/>
                <a:cs typeface="NikoshBAN" panose="02000000000000000000" pitchFamily="2" charset="0"/>
              </a:rPr>
              <a:t> </a:t>
            </a:r>
            <a:r>
              <a:rPr lang="en-US" sz="4800" dirty="0" err="1" smtClean="0">
                <a:solidFill>
                  <a:srgbClr val="7030A0"/>
                </a:solidFill>
                <a:latin typeface="NikoshBAN" panose="02000000000000000000" pitchFamily="2" charset="0"/>
                <a:cs typeface="NikoshBAN" panose="02000000000000000000" pitchFamily="2" charset="0"/>
              </a:rPr>
              <a:t>জীবের</a:t>
            </a:r>
            <a:r>
              <a:rPr lang="en-US" sz="4800" dirty="0" smtClean="0">
                <a:solidFill>
                  <a:srgbClr val="7030A0"/>
                </a:solidFill>
                <a:latin typeface="NikoshBAN" panose="02000000000000000000" pitchFamily="2" charset="0"/>
                <a:cs typeface="NikoshBAN" panose="02000000000000000000" pitchFamily="2" charset="0"/>
              </a:rPr>
              <a:t> </a:t>
            </a:r>
            <a:r>
              <a:rPr lang="en-US" sz="4800" dirty="0" err="1" smtClean="0">
                <a:solidFill>
                  <a:srgbClr val="7030A0"/>
                </a:solidFill>
                <a:latin typeface="NikoshBAN" panose="02000000000000000000" pitchFamily="2" charset="0"/>
                <a:cs typeface="NikoshBAN" panose="02000000000000000000" pitchFamily="2" charset="0"/>
              </a:rPr>
              <a:t>বিভিন্ন</a:t>
            </a:r>
            <a:r>
              <a:rPr lang="en-US" sz="4800" dirty="0" smtClean="0">
                <a:solidFill>
                  <a:srgbClr val="7030A0"/>
                </a:solidFill>
                <a:latin typeface="NikoshBAN" panose="02000000000000000000" pitchFamily="2" charset="0"/>
                <a:cs typeface="NikoshBAN" panose="02000000000000000000" pitchFamily="2" charset="0"/>
              </a:rPr>
              <a:t> </a:t>
            </a:r>
            <a:r>
              <a:rPr lang="en-US" sz="4800" dirty="0" err="1" smtClean="0">
                <a:solidFill>
                  <a:srgbClr val="7030A0"/>
                </a:solidFill>
                <a:latin typeface="NikoshBAN" panose="02000000000000000000" pitchFamily="2" charset="0"/>
                <a:cs typeface="NikoshBAN" panose="02000000000000000000" pitchFamily="2" charset="0"/>
              </a:rPr>
              <a:t>আবাসস্থল</a:t>
            </a:r>
            <a:r>
              <a:rPr lang="en-US" sz="4800" dirty="0" smtClean="0">
                <a:solidFill>
                  <a:srgbClr val="7030A0"/>
                </a:solidFill>
                <a:latin typeface="NikoshBAN" panose="02000000000000000000" pitchFamily="2" charset="0"/>
                <a:cs typeface="NikoshBAN" panose="02000000000000000000" pitchFamily="2" charset="0"/>
              </a:rPr>
              <a:t> </a:t>
            </a:r>
            <a:r>
              <a:rPr lang="en-US" sz="4800" dirty="0" err="1" smtClean="0">
                <a:solidFill>
                  <a:srgbClr val="7030A0"/>
                </a:solidFill>
                <a:latin typeface="NikoshBAN" panose="02000000000000000000" pitchFamily="2" charset="0"/>
                <a:cs typeface="NikoshBAN" panose="02000000000000000000" pitchFamily="2" charset="0"/>
              </a:rPr>
              <a:t>শনাক্ত</a:t>
            </a:r>
            <a:r>
              <a:rPr lang="en-US" sz="4800" dirty="0" smtClean="0">
                <a:solidFill>
                  <a:srgbClr val="7030A0"/>
                </a:solidFill>
                <a:latin typeface="NikoshBAN" panose="02000000000000000000" pitchFamily="2" charset="0"/>
                <a:cs typeface="NikoshBAN" panose="02000000000000000000" pitchFamily="2" charset="0"/>
              </a:rPr>
              <a:t> </a:t>
            </a:r>
            <a:r>
              <a:rPr lang="en-US" sz="4800" dirty="0" err="1" smtClean="0">
                <a:solidFill>
                  <a:srgbClr val="7030A0"/>
                </a:solidFill>
                <a:latin typeface="NikoshBAN" panose="02000000000000000000" pitchFamily="2" charset="0"/>
                <a:cs typeface="NikoshBAN" panose="02000000000000000000" pitchFamily="2" charset="0"/>
              </a:rPr>
              <a:t>করতে</a:t>
            </a:r>
            <a:r>
              <a:rPr lang="en-US" sz="4800" dirty="0" smtClean="0">
                <a:solidFill>
                  <a:srgbClr val="7030A0"/>
                </a:solidFill>
                <a:latin typeface="NikoshBAN" panose="02000000000000000000" pitchFamily="2" charset="0"/>
                <a:cs typeface="NikoshBAN" panose="02000000000000000000" pitchFamily="2" charset="0"/>
              </a:rPr>
              <a:t> </a:t>
            </a:r>
            <a:r>
              <a:rPr lang="en-US" sz="4800" dirty="0" err="1" smtClean="0">
                <a:solidFill>
                  <a:srgbClr val="7030A0"/>
                </a:solidFill>
                <a:latin typeface="NikoshBAN" panose="02000000000000000000" pitchFamily="2" charset="0"/>
                <a:cs typeface="NikoshBAN" panose="02000000000000000000" pitchFamily="2" charset="0"/>
              </a:rPr>
              <a:t>পারবে</a:t>
            </a:r>
            <a:r>
              <a:rPr lang="en-US" sz="4400" dirty="0" smtClean="0">
                <a:solidFill>
                  <a:srgbClr val="7030A0"/>
                </a:solidFill>
                <a:latin typeface="NikoshBAN" panose="02000000000000000000" pitchFamily="2" charset="0"/>
                <a:cs typeface="NikoshBAN" panose="02000000000000000000" pitchFamily="2" charset="0"/>
              </a:rPr>
              <a:t>?</a:t>
            </a:r>
            <a:r>
              <a:rPr lang="bn-IN" sz="4400" dirty="0" smtClean="0">
                <a:solidFill>
                  <a:srgbClr val="7030A0"/>
                </a:solidFill>
                <a:latin typeface="NikoshBAN" panose="02000000000000000000" pitchFamily="2" charset="0"/>
                <a:cs typeface="NikoshBAN" panose="02000000000000000000" pitchFamily="2" charset="0"/>
              </a:rPr>
              <a:t> </a:t>
            </a:r>
          </a:p>
          <a:p>
            <a:r>
              <a:rPr lang="bn-IN" sz="4400" dirty="0" smtClean="0">
                <a:solidFill>
                  <a:srgbClr val="0070C0"/>
                </a:solidFill>
                <a:latin typeface="NikoshBAN" panose="02000000000000000000" pitchFamily="2" charset="0"/>
                <a:cs typeface="NikoshBAN" panose="02000000000000000000" pitchFamily="2" charset="0"/>
              </a:rPr>
              <a:t>2.2.1 </a:t>
            </a:r>
            <a:r>
              <a:rPr lang="en-US" sz="4400" dirty="0" err="1" smtClean="0">
                <a:solidFill>
                  <a:srgbClr val="0070C0"/>
                </a:solidFill>
                <a:latin typeface="NikoshBAN" panose="02000000000000000000" pitchFamily="2" charset="0"/>
                <a:cs typeface="NikoshBAN" panose="02000000000000000000" pitchFamily="2" charset="0"/>
              </a:rPr>
              <a:t>উদ্ভিদ</a:t>
            </a:r>
            <a:r>
              <a:rPr lang="en-US" sz="4400" dirty="0" smtClean="0">
                <a:solidFill>
                  <a:srgbClr val="0070C0"/>
                </a:solidFill>
                <a:latin typeface="NikoshBAN" panose="02000000000000000000" pitchFamily="2" charset="0"/>
                <a:cs typeface="NikoshBAN" panose="02000000000000000000" pitchFamily="2" charset="0"/>
              </a:rPr>
              <a:t> ও </a:t>
            </a:r>
            <a:r>
              <a:rPr lang="en-US" sz="4400" dirty="0" err="1" smtClean="0">
                <a:solidFill>
                  <a:srgbClr val="0070C0"/>
                </a:solidFill>
                <a:latin typeface="NikoshBAN" panose="02000000000000000000" pitchFamily="2" charset="0"/>
                <a:cs typeface="NikoshBAN" panose="02000000000000000000" pitchFamily="2" charset="0"/>
              </a:rPr>
              <a:t>প্রাণীর</a:t>
            </a:r>
            <a:r>
              <a:rPr lang="en-US" sz="4400" dirty="0" smtClean="0">
                <a:solidFill>
                  <a:srgbClr val="0070C0"/>
                </a:solidFill>
                <a:latin typeface="NikoshBAN" panose="02000000000000000000" pitchFamily="2" charset="0"/>
                <a:cs typeface="NikoshBAN" panose="02000000000000000000" pitchFamily="2" charset="0"/>
              </a:rPr>
              <a:t> </a:t>
            </a:r>
            <a:r>
              <a:rPr lang="en-US" sz="4400" dirty="0" err="1" smtClean="0">
                <a:solidFill>
                  <a:srgbClr val="0070C0"/>
                </a:solidFill>
                <a:latin typeface="NikoshBAN" panose="02000000000000000000" pitchFamily="2" charset="0"/>
                <a:cs typeface="NikoshBAN" panose="02000000000000000000" pitchFamily="2" charset="0"/>
              </a:rPr>
              <a:t>মধ্যে</a:t>
            </a:r>
            <a:r>
              <a:rPr lang="en-US" sz="4400" dirty="0" smtClean="0">
                <a:solidFill>
                  <a:srgbClr val="0070C0"/>
                </a:solidFill>
                <a:latin typeface="NikoshBAN" panose="02000000000000000000" pitchFamily="2" charset="0"/>
                <a:cs typeface="NikoshBAN" panose="02000000000000000000" pitchFamily="2" charset="0"/>
              </a:rPr>
              <a:t> </a:t>
            </a:r>
            <a:r>
              <a:rPr lang="en-US" sz="4400" dirty="0" err="1" smtClean="0">
                <a:solidFill>
                  <a:srgbClr val="0070C0"/>
                </a:solidFill>
                <a:latin typeface="NikoshBAN" panose="02000000000000000000" pitchFamily="2" charset="0"/>
                <a:cs typeface="NikoshBAN" panose="02000000000000000000" pitchFamily="2" charset="0"/>
              </a:rPr>
              <a:t>পার্থক্য</a:t>
            </a:r>
            <a:r>
              <a:rPr lang="en-US" sz="4400" dirty="0" smtClean="0">
                <a:solidFill>
                  <a:srgbClr val="0070C0"/>
                </a:solidFill>
                <a:latin typeface="NikoshBAN" panose="02000000000000000000" pitchFamily="2" charset="0"/>
                <a:cs typeface="NikoshBAN" panose="02000000000000000000" pitchFamily="2" charset="0"/>
              </a:rPr>
              <a:t> </a:t>
            </a:r>
            <a:r>
              <a:rPr lang="en-US" sz="4400" dirty="0" err="1" smtClean="0">
                <a:solidFill>
                  <a:srgbClr val="0070C0"/>
                </a:solidFill>
                <a:latin typeface="NikoshBAN" panose="02000000000000000000" pitchFamily="2" charset="0"/>
                <a:cs typeface="NikoshBAN" panose="02000000000000000000" pitchFamily="2" charset="0"/>
              </a:rPr>
              <a:t>করতে</a:t>
            </a:r>
            <a:r>
              <a:rPr lang="en-US" sz="4400" dirty="0" smtClean="0">
                <a:solidFill>
                  <a:srgbClr val="0070C0"/>
                </a:solidFill>
                <a:latin typeface="NikoshBAN" panose="02000000000000000000" pitchFamily="2" charset="0"/>
                <a:cs typeface="NikoshBAN" panose="02000000000000000000" pitchFamily="2" charset="0"/>
              </a:rPr>
              <a:t> </a:t>
            </a:r>
            <a:r>
              <a:rPr lang="en-US" sz="4400" dirty="0" err="1" smtClean="0">
                <a:solidFill>
                  <a:srgbClr val="0070C0"/>
                </a:solidFill>
                <a:latin typeface="NikoshBAN" panose="02000000000000000000" pitchFamily="2" charset="0"/>
                <a:cs typeface="NikoshBAN" panose="02000000000000000000" pitchFamily="2" charset="0"/>
              </a:rPr>
              <a:t>পারবে</a:t>
            </a:r>
            <a:r>
              <a:rPr lang="en-US" sz="4400" dirty="0" smtClean="0">
                <a:solidFill>
                  <a:srgbClr val="0070C0"/>
                </a:solidFill>
                <a:latin typeface="NikoshBAN" panose="02000000000000000000" pitchFamily="2" charset="0"/>
                <a:cs typeface="NikoshBAN" panose="02000000000000000000" pitchFamily="2" charset="0"/>
              </a:rPr>
              <a:t>?</a:t>
            </a:r>
            <a:endParaRPr lang="bn-IN" sz="4400" dirty="0" smtClean="0">
              <a:solidFill>
                <a:srgbClr val="0070C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66826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8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388620" y="274320"/>
            <a:ext cx="10344150" cy="1569660"/>
          </a:xfrm>
          <a:prstGeom prst="rect">
            <a:avLst/>
          </a:prstGeom>
          <a:pattFill prst="narVert">
            <a:fgClr>
              <a:schemeClr val="accent1"/>
            </a:fgClr>
            <a:bgClr>
              <a:schemeClr val="bg1"/>
            </a:bgClr>
          </a:pattFill>
        </p:spPr>
        <p:txBody>
          <a:bodyPr wrap="square" rtlCol="0">
            <a:spAutoFit/>
          </a:bodyPr>
          <a:lstStyle/>
          <a:p>
            <a:pPr algn="ctr"/>
            <a:r>
              <a:rPr lang="en-US" sz="9600" dirty="0" err="1" smtClean="0">
                <a:solidFill>
                  <a:srgbClr val="0070C0"/>
                </a:solidFill>
                <a:latin typeface="NikoshBAN" panose="02000000000000000000" pitchFamily="2" charset="0"/>
                <a:cs typeface="NikoshBAN" panose="02000000000000000000" pitchFamily="2" charset="0"/>
              </a:rPr>
              <a:t>নিরাপদ</a:t>
            </a:r>
            <a:r>
              <a:rPr lang="en-US" sz="9600" dirty="0" smtClean="0">
                <a:solidFill>
                  <a:srgbClr val="0070C0"/>
                </a:solidFill>
                <a:latin typeface="NikoshBAN" panose="02000000000000000000" pitchFamily="2" charset="0"/>
                <a:cs typeface="NikoshBAN" panose="02000000000000000000" pitchFamily="2" charset="0"/>
              </a:rPr>
              <a:t> </a:t>
            </a:r>
            <a:r>
              <a:rPr lang="en-US" sz="9600" dirty="0" err="1" smtClean="0">
                <a:solidFill>
                  <a:srgbClr val="0070C0"/>
                </a:solidFill>
                <a:latin typeface="NikoshBAN" panose="02000000000000000000" pitchFamily="2" charset="0"/>
                <a:cs typeface="NikoshBAN" panose="02000000000000000000" pitchFamily="2" charset="0"/>
              </a:rPr>
              <a:t>পরিবেশ</a:t>
            </a:r>
            <a:r>
              <a:rPr lang="en-US" sz="9600" dirty="0" smtClean="0">
                <a:solidFill>
                  <a:srgbClr val="0070C0"/>
                </a:solidFill>
                <a:latin typeface="NikoshBAN" panose="02000000000000000000" pitchFamily="2" charset="0"/>
                <a:cs typeface="NikoshBAN" panose="02000000000000000000" pitchFamily="2" charset="0"/>
              </a:rPr>
              <a:t> </a:t>
            </a:r>
            <a:r>
              <a:rPr lang="en-US" sz="9600" dirty="0" err="1" smtClean="0">
                <a:solidFill>
                  <a:srgbClr val="0070C0"/>
                </a:solidFill>
                <a:latin typeface="NikoshBAN" panose="02000000000000000000" pitchFamily="2" charset="0"/>
                <a:cs typeface="NikoshBAN" panose="02000000000000000000" pitchFamily="2" charset="0"/>
              </a:rPr>
              <a:t>সৃষ্টিঃ</a:t>
            </a:r>
            <a:r>
              <a:rPr lang="en-US" sz="9600" dirty="0" smtClean="0">
                <a:solidFill>
                  <a:srgbClr val="0070C0"/>
                </a:solidFill>
                <a:latin typeface="NikoshBAN" panose="02000000000000000000" pitchFamily="2" charset="0"/>
                <a:cs typeface="NikoshBAN" panose="02000000000000000000" pitchFamily="2" charset="0"/>
              </a:rPr>
              <a:t> </a:t>
            </a:r>
            <a:endParaRPr lang="bn-IN" sz="9600" dirty="0" smtClean="0">
              <a:solidFill>
                <a:srgbClr val="0070C0"/>
              </a:solidFill>
              <a:latin typeface="NikoshBAN" panose="02000000000000000000" pitchFamily="2" charset="0"/>
              <a:cs typeface="NikoshBAN" panose="02000000000000000000" pitchFamily="2" charset="0"/>
            </a:endParaRPr>
          </a:p>
        </p:txBody>
      </p:sp>
      <p:sp>
        <p:nvSpPr>
          <p:cNvPr id="3" name="Pentagon 2"/>
          <p:cNvSpPr/>
          <p:nvPr/>
        </p:nvSpPr>
        <p:spPr>
          <a:xfrm>
            <a:off x="2792627" y="2644346"/>
            <a:ext cx="5782962" cy="2088292"/>
          </a:xfrm>
          <a:prstGeom prst="homePlat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dirty="0">
                <a:solidFill>
                  <a:srgbClr val="7030A0"/>
                </a:solidFill>
                <a:latin typeface="NikoshBAN" panose="02000000000000000000" pitchFamily="2" charset="0"/>
                <a:cs typeface="NikoshBAN" panose="02000000000000000000" pitchFamily="2" charset="0"/>
              </a:rPr>
              <a:t>ছড়া গানের মাধ্যমে</a:t>
            </a:r>
            <a:r>
              <a:rPr lang="en-US" sz="6000" dirty="0">
                <a:solidFill>
                  <a:srgbClr val="7030A0"/>
                </a:solidFill>
                <a:latin typeface="NikoshBAN" panose="02000000000000000000" pitchFamily="2" charset="0"/>
                <a:cs typeface="NikoshBAN" panose="02000000000000000000" pitchFamily="2" charset="0"/>
              </a:rPr>
              <a:t>।</a:t>
            </a:r>
          </a:p>
        </p:txBody>
      </p:sp>
    </p:spTree>
    <p:extLst>
      <p:ext uri="{BB962C8B-B14F-4D97-AF65-F5344CB8AC3E}">
        <p14:creationId xmlns:p14="http://schemas.microsoft.com/office/powerpoint/2010/main" val="78146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7920681" cy="4334132"/>
          </a:xfrm>
          <a:prstGeom prst="rect">
            <a:avLst/>
          </a:prstGeom>
        </p:spPr>
      </p:pic>
      <p:sp>
        <p:nvSpPr>
          <p:cNvPr id="3" name="Rounded Rectangle 2"/>
          <p:cNvSpPr/>
          <p:nvPr/>
        </p:nvSpPr>
        <p:spPr>
          <a:xfrm>
            <a:off x="123568" y="4522573"/>
            <a:ext cx="6141308" cy="2014151"/>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smtClean="0">
                <a:solidFill>
                  <a:srgbClr val="FFFF00"/>
                </a:solidFill>
                <a:latin typeface="NikoshBAN" panose="02000000000000000000" pitchFamily="2" charset="0"/>
                <a:cs typeface="NikoshBAN" panose="02000000000000000000" pitchFamily="2" charset="0"/>
              </a:rPr>
              <a:t>ছবিতে</a:t>
            </a:r>
            <a:r>
              <a:rPr lang="en-US" sz="4800" dirty="0" smtClean="0">
                <a:solidFill>
                  <a:srgbClr val="FFFF00"/>
                </a:solidFill>
                <a:latin typeface="NikoshBAN" panose="02000000000000000000" pitchFamily="2" charset="0"/>
                <a:cs typeface="NikoshBAN" panose="02000000000000000000" pitchFamily="2" charset="0"/>
              </a:rPr>
              <a:t> </a:t>
            </a:r>
            <a:r>
              <a:rPr lang="en-US" sz="4800" dirty="0" err="1" smtClean="0">
                <a:solidFill>
                  <a:srgbClr val="FFFF00"/>
                </a:solidFill>
                <a:latin typeface="NikoshBAN" panose="02000000000000000000" pitchFamily="2" charset="0"/>
                <a:cs typeface="NikoshBAN" panose="02000000000000000000" pitchFamily="2" charset="0"/>
              </a:rPr>
              <a:t>কী</a:t>
            </a:r>
            <a:r>
              <a:rPr lang="en-US" sz="4800" dirty="0" smtClean="0">
                <a:solidFill>
                  <a:srgbClr val="FFFF00"/>
                </a:solidFill>
                <a:latin typeface="NikoshBAN" panose="02000000000000000000" pitchFamily="2" charset="0"/>
                <a:cs typeface="NikoshBAN" panose="02000000000000000000" pitchFamily="2" charset="0"/>
              </a:rPr>
              <a:t> </a:t>
            </a:r>
            <a:r>
              <a:rPr lang="en-US" sz="4800" dirty="0" err="1" smtClean="0">
                <a:solidFill>
                  <a:srgbClr val="FFFF00"/>
                </a:solidFill>
                <a:latin typeface="NikoshBAN" panose="02000000000000000000" pitchFamily="2" charset="0"/>
                <a:cs typeface="NikoshBAN" panose="02000000000000000000" pitchFamily="2" charset="0"/>
              </a:rPr>
              <a:t>দেখতে</a:t>
            </a:r>
            <a:r>
              <a:rPr lang="en-US" sz="4800" dirty="0" smtClean="0">
                <a:solidFill>
                  <a:srgbClr val="FFFF00"/>
                </a:solidFill>
                <a:latin typeface="NikoshBAN" panose="02000000000000000000" pitchFamily="2" charset="0"/>
                <a:cs typeface="NikoshBAN" panose="02000000000000000000" pitchFamily="2" charset="0"/>
              </a:rPr>
              <a:t> </a:t>
            </a:r>
            <a:r>
              <a:rPr lang="en-US" sz="4800" dirty="0" err="1" smtClean="0">
                <a:solidFill>
                  <a:srgbClr val="FFFF00"/>
                </a:solidFill>
                <a:latin typeface="NikoshBAN" panose="02000000000000000000" pitchFamily="2" charset="0"/>
                <a:cs typeface="NikoshBAN" panose="02000000000000000000" pitchFamily="2" charset="0"/>
              </a:rPr>
              <a:t>পাচ্ছ</a:t>
            </a:r>
            <a:r>
              <a:rPr lang="en-US" sz="4800" dirty="0" smtClean="0">
                <a:solidFill>
                  <a:srgbClr val="FFFF00"/>
                </a:solidFill>
                <a:latin typeface="NikoshBAN" panose="02000000000000000000" pitchFamily="2" charset="0"/>
                <a:cs typeface="NikoshBAN" panose="02000000000000000000" pitchFamily="2" charset="0"/>
              </a:rPr>
              <a:t>?</a:t>
            </a:r>
            <a:endParaRPr lang="en-US" sz="4800" dirty="0">
              <a:solidFill>
                <a:srgbClr val="FFFF00"/>
              </a:solidFill>
              <a:latin typeface="NikoshBAN" panose="02000000000000000000" pitchFamily="2" charset="0"/>
              <a:cs typeface="NikoshBAN" panose="02000000000000000000" pitchFamily="2" charset="0"/>
            </a:endParaRPr>
          </a:p>
        </p:txBody>
      </p:sp>
      <p:sp>
        <p:nvSpPr>
          <p:cNvPr id="4" name="Rounded Rectangle 3"/>
          <p:cNvSpPr/>
          <p:nvPr/>
        </p:nvSpPr>
        <p:spPr>
          <a:xfrm>
            <a:off x="7587049" y="4658498"/>
            <a:ext cx="4015945" cy="176701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solidFill>
                  <a:srgbClr val="7030A0"/>
                </a:solidFill>
                <a:latin typeface="NikoshBAN" panose="02000000000000000000" pitchFamily="2" charset="0"/>
                <a:cs typeface="NikoshBAN" panose="02000000000000000000" pitchFamily="2" charset="0"/>
              </a:rPr>
              <a:t>উদ্ভিদ ও প্রাণী।</a:t>
            </a:r>
            <a:endParaRPr lang="en-US"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05427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ircle(in)">
                                      <p:cBhvr>
                                        <p:cTn id="2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97" y="1"/>
            <a:ext cx="7172561" cy="4374292"/>
          </a:xfrm>
          <a:prstGeom prst="rect">
            <a:avLst/>
          </a:prstGeom>
        </p:spPr>
      </p:pic>
      <p:sp>
        <p:nvSpPr>
          <p:cNvPr id="3" name="Rounded Rectangle 2"/>
          <p:cNvSpPr/>
          <p:nvPr/>
        </p:nvSpPr>
        <p:spPr>
          <a:xfrm>
            <a:off x="86497" y="4386649"/>
            <a:ext cx="6141308" cy="2014151"/>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solidFill>
                  <a:srgbClr val="FFFF00"/>
                </a:solidFill>
                <a:latin typeface="NikoshBAN" panose="02000000000000000000" pitchFamily="2" charset="0"/>
                <a:cs typeface="NikoshBAN" panose="02000000000000000000" pitchFamily="2" charset="0"/>
              </a:rPr>
              <a:t>রয়েল বেঙ্গল টাইগার কোথায় বাস করে </a:t>
            </a:r>
            <a:r>
              <a:rPr lang="en-US" sz="4800" dirty="0" smtClean="0">
                <a:solidFill>
                  <a:srgbClr val="FFFF00"/>
                </a:solidFill>
                <a:latin typeface="NikoshBAN" panose="02000000000000000000" pitchFamily="2" charset="0"/>
                <a:cs typeface="NikoshBAN" panose="02000000000000000000" pitchFamily="2" charset="0"/>
              </a:rPr>
              <a:t>?</a:t>
            </a:r>
            <a:endParaRPr lang="en-US" sz="4800" dirty="0">
              <a:solidFill>
                <a:srgbClr val="FFFF00"/>
              </a:solidFill>
              <a:latin typeface="NikoshBAN" panose="02000000000000000000" pitchFamily="2" charset="0"/>
              <a:cs typeface="NikoshBAN" panose="02000000000000000000" pitchFamily="2" charset="0"/>
            </a:endParaRPr>
          </a:p>
        </p:txBody>
      </p:sp>
      <p:sp>
        <p:nvSpPr>
          <p:cNvPr id="4" name="Rounded Rectangle 3"/>
          <p:cNvSpPr/>
          <p:nvPr/>
        </p:nvSpPr>
        <p:spPr>
          <a:xfrm>
            <a:off x="6759146" y="4399004"/>
            <a:ext cx="4584357" cy="194001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solidFill>
                  <a:srgbClr val="7030A0"/>
                </a:solidFill>
                <a:latin typeface="NikoshBAN" panose="02000000000000000000" pitchFamily="2" charset="0"/>
                <a:cs typeface="NikoshBAN" panose="02000000000000000000" pitchFamily="2" charset="0"/>
              </a:rPr>
              <a:t>সুন্দরবনে।</a:t>
            </a:r>
            <a:endParaRPr lang="en-US"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712021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narVert">
          <a:fgClr>
            <a:schemeClr val="accent1"/>
          </a:fgClr>
          <a:bgClr>
            <a:schemeClr val="bg1"/>
          </a:bgClr>
        </a:pattFill>
        <a:effectLst/>
      </p:bgPr>
    </p:bg>
    <p:spTree>
      <p:nvGrpSpPr>
        <p:cNvPr id="1" name=""/>
        <p:cNvGrpSpPr/>
        <p:nvPr/>
      </p:nvGrpSpPr>
      <p:grpSpPr>
        <a:xfrm>
          <a:off x="0" y="0"/>
          <a:ext cx="0" cy="0"/>
          <a:chOff x="0" y="0"/>
          <a:chExt cx="0" cy="0"/>
        </a:xfrm>
      </p:grpSpPr>
      <p:sp>
        <p:nvSpPr>
          <p:cNvPr id="3" name="Left-Right Arrow 2"/>
          <p:cNvSpPr/>
          <p:nvPr/>
        </p:nvSpPr>
        <p:spPr>
          <a:xfrm>
            <a:off x="1828801" y="407771"/>
            <a:ext cx="8266670" cy="3509319"/>
          </a:xfrm>
          <a:prstGeom prst="lef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8800" dirty="0" smtClean="0">
                <a:solidFill>
                  <a:srgbClr val="00B0F0"/>
                </a:solidFill>
                <a:latin typeface="NikoshBAN" panose="02000000000000000000" pitchFamily="2" charset="0"/>
                <a:cs typeface="NikoshBAN" panose="02000000000000000000" pitchFamily="2" charset="0"/>
              </a:rPr>
              <a:t>পাঠ ঘোষণা</a:t>
            </a:r>
            <a:endParaRPr lang="en-US" dirty="0">
              <a:solidFill>
                <a:srgbClr val="00B0F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86343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bg1"/>
        </a:solidFill>
      </a:spPr>
      <a:bodyPr wrap="square" rtlCol="0">
        <a:spAutoFit/>
      </a:bodyPr>
      <a:lstStyle>
        <a:defPPr>
          <a:defRPr sz="3600" dirty="0" smtClean="0">
            <a:solidFill>
              <a:srgbClr val="00B0F0"/>
            </a:solidFill>
            <a:latin typeface="NikoshBAN" panose="02000000000000000000" pitchFamily="2" charset="0"/>
            <a:cs typeface="NikoshBAN" panose="02000000000000000000" pitchFamily="2"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735</TotalTime>
  <Words>544</Words>
  <Application>Microsoft Office PowerPoint</Application>
  <PresentationFormat>Widescreen</PresentationFormat>
  <Paragraphs>121</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উদ্ভিদ ও প্রাণীর মধ্যে পার্থক্যঃ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pti1</dc:creator>
  <cp:lastModifiedBy>Pti1</cp:lastModifiedBy>
  <cp:revision>247</cp:revision>
  <dcterms:created xsi:type="dcterms:W3CDTF">2016-10-25T12:23:34Z</dcterms:created>
  <dcterms:modified xsi:type="dcterms:W3CDTF">2016-11-15T08:21:34Z</dcterms:modified>
</cp:coreProperties>
</file>